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87"/>
  </p:notesMasterIdLst>
  <p:sldIdLst>
    <p:sldId id="694" r:id="rId4"/>
    <p:sldId id="961" r:id="rId5"/>
    <p:sldId id="977" r:id="rId6"/>
    <p:sldId id="978" r:id="rId7"/>
    <p:sldId id="1008" r:id="rId8"/>
    <p:sldId id="1033" r:id="rId9"/>
    <p:sldId id="1035" r:id="rId10"/>
    <p:sldId id="1059" r:id="rId11"/>
    <p:sldId id="1060" r:id="rId12"/>
    <p:sldId id="1061" r:id="rId13"/>
    <p:sldId id="1062" r:id="rId14"/>
    <p:sldId id="1036" r:id="rId15"/>
    <p:sldId id="1063" r:id="rId16"/>
    <p:sldId id="1037" r:id="rId17"/>
    <p:sldId id="1064" r:id="rId18"/>
    <p:sldId id="1038" r:id="rId19"/>
    <p:sldId id="1039" r:id="rId20"/>
    <p:sldId id="1040" r:id="rId21"/>
    <p:sldId id="1041" r:id="rId22"/>
    <p:sldId id="1042" r:id="rId23"/>
    <p:sldId id="1065" r:id="rId24"/>
    <p:sldId id="1068" r:id="rId25"/>
    <p:sldId id="1066" r:id="rId26"/>
    <p:sldId id="1067" r:id="rId27"/>
    <p:sldId id="1069" r:id="rId28"/>
    <p:sldId id="1070" r:id="rId29"/>
    <p:sldId id="1071" r:id="rId30"/>
    <p:sldId id="1072" r:id="rId31"/>
    <p:sldId id="1073" r:id="rId32"/>
    <p:sldId id="1043" r:id="rId33"/>
    <p:sldId id="1074" r:id="rId34"/>
    <p:sldId id="1075" r:id="rId35"/>
    <p:sldId id="1076" r:id="rId36"/>
    <p:sldId id="1051" r:id="rId37"/>
    <p:sldId id="1044" r:id="rId38"/>
    <p:sldId id="1045" r:id="rId39"/>
    <p:sldId id="1046" r:id="rId40"/>
    <p:sldId id="1077" r:id="rId41"/>
    <p:sldId id="1078" r:id="rId42"/>
    <p:sldId id="1079" r:id="rId43"/>
    <p:sldId id="1080" r:id="rId44"/>
    <p:sldId id="1081" r:id="rId45"/>
    <p:sldId id="1082" r:id="rId46"/>
    <p:sldId id="1083" r:id="rId47"/>
    <p:sldId id="1084" r:id="rId48"/>
    <p:sldId id="1085" r:id="rId49"/>
    <p:sldId id="1086" r:id="rId50"/>
    <p:sldId id="1087" r:id="rId51"/>
    <p:sldId id="1088" r:id="rId52"/>
    <p:sldId id="1089" r:id="rId53"/>
    <p:sldId id="1090" r:id="rId54"/>
    <p:sldId id="1091" r:id="rId55"/>
    <p:sldId id="1093" r:id="rId56"/>
    <p:sldId id="1094" r:id="rId57"/>
    <p:sldId id="1095" r:id="rId58"/>
    <p:sldId id="1096" r:id="rId59"/>
    <p:sldId id="1097" r:id="rId60"/>
    <p:sldId id="1092" r:id="rId61"/>
    <p:sldId id="1098" r:id="rId62"/>
    <p:sldId id="1099" r:id="rId63"/>
    <p:sldId id="1101" r:id="rId64"/>
    <p:sldId id="1102" r:id="rId65"/>
    <p:sldId id="1103" r:id="rId66"/>
    <p:sldId id="1104" r:id="rId67"/>
    <p:sldId id="1105" r:id="rId68"/>
    <p:sldId id="1106" r:id="rId69"/>
    <p:sldId id="1107" r:id="rId70"/>
    <p:sldId id="1100" r:id="rId71"/>
    <p:sldId id="1108" r:id="rId72"/>
    <p:sldId id="1109" r:id="rId73"/>
    <p:sldId id="1110" r:id="rId74"/>
    <p:sldId id="1111" r:id="rId75"/>
    <p:sldId id="1112" r:id="rId76"/>
    <p:sldId id="1113" r:id="rId77"/>
    <p:sldId id="1114" r:id="rId78"/>
    <p:sldId id="1115" r:id="rId79"/>
    <p:sldId id="1116" r:id="rId80"/>
    <p:sldId id="1117" r:id="rId81"/>
    <p:sldId id="1118" r:id="rId82"/>
    <p:sldId id="1120" r:id="rId83"/>
    <p:sldId id="1121" r:id="rId84"/>
    <p:sldId id="991" r:id="rId85"/>
    <p:sldId id="984" r:id="rId8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130" d="100"/>
          <a:sy n="130" d="100"/>
        </p:scale>
        <p:origin x="480" y="126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6734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37635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9639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87747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965726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70130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1850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91207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225327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35322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27171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012596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47771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6436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091372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5524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82722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53747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19781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02376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960214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06454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876296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37320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954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628487" y="6564879"/>
            <a:ext cx="1148926" cy="2480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17718" y="5863451"/>
            <a:ext cx="2219325" cy="781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2-2. CSS </a:t>
            </a:r>
            <a:r>
              <a:rPr lang="ko-KR" altLang="en-US" sz="2400" dirty="0"/>
              <a:t>기초</a:t>
            </a:r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박종원 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웹서버프로그래밍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3CC29F-E20B-4EA9-9A50-ADE6542EF636}"/>
              </a:ext>
            </a:extLst>
          </p:cNvPr>
          <p:cNvSpPr txBox="1">
            <a:spLocks/>
          </p:cNvSpPr>
          <p:nvPr/>
        </p:nvSpPr>
        <p:spPr>
          <a:xfrm>
            <a:off x="612648" y="53769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style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속성에 스타일 시트 만들기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C001229-02A0-4117-8CA4-0110BCB407B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시트 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태그에만 스타일 적용</a:t>
            </a:r>
          </a:p>
          <a:p>
            <a:endParaRPr lang="ko-KR" altLang="en-US" dirty="0"/>
          </a:p>
        </p:txBody>
      </p:sp>
      <p:pic>
        <p:nvPicPr>
          <p:cNvPr id="14" name="그림 7">
            <a:extLst>
              <a:ext uri="{FF2B5EF4-FFF2-40B4-BE49-F238E27FC236}">
                <a16:creationId xmlns:a16="http://schemas.microsoft.com/office/drawing/2014/main" id="{92662995-801C-42A4-B456-611EC3A0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3CC29F-E20B-4EA9-9A50-ADE6542EF636}"/>
              </a:ext>
            </a:extLst>
          </p:cNvPr>
          <p:cNvSpPr txBox="1">
            <a:spLocks/>
          </p:cNvSpPr>
          <p:nvPr/>
        </p:nvSpPr>
        <p:spPr>
          <a:xfrm>
            <a:off x="612648" y="53769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외부 스타일 시트 파일 불러오기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3A7E68A-4257-49DC-BAE8-A525CD3AA1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파일에 스타일 시트 저장</a:t>
            </a:r>
            <a:endParaRPr lang="en-US" altLang="ko-KR" dirty="0"/>
          </a:p>
          <a:p>
            <a:pPr lvl="2"/>
            <a:r>
              <a:rPr lang="ko-KR" altLang="en-US" dirty="0"/>
              <a:t>웹 페이지에서 </a:t>
            </a:r>
            <a:r>
              <a:rPr lang="en-US" altLang="ko-KR" dirty="0"/>
              <a:t>CSS3 </a:t>
            </a:r>
            <a:r>
              <a:rPr lang="ko-KR" altLang="en-US" dirty="0"/>
              <a:t>스타일 시트 파일을 불러 사용</a:t>
            </a:r>
            <a:endParaRPr lang="en-US" altLang="ko-KR" dirty="0"/>
          </a:p>
          <a:p>
            <a:pPr lvl="3"/>
            <a:r>
              <a:rPr lang="ko-KR" altLang="en-US" dirty="0"/>
              <a:t>동일한 스타일 시트를 웹 페이지마다 중복 작성 해소</a:t>
            </a:r>
            <a:endParaRPr lang="en-US" altLang="ko-KR" dirty="0"/>
          </a:p>
          <a:p>
            <a:pPr lvl="3"/>
            <a:r>
              <a:rPr lang="ko-KR" altLang="en-US" dirty="0"/>
              <a:t>웹 사이트의 전체 웹 페이지 모양의 일관성 확보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CSS3 </a:t>
            </a:r>
            <a:r>
              <a:rPr lang="ko-KR" altLang="en-US" dirty="0"/>
              <a:t>스타일 시트 파일을 불러오는 방법 </a:t>
            </a:r>
            <a:r>
              <a:rPr lang="en-US" altLang="ko-KR" dirty="0"/>
              <a:t>2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 이용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@import </a:t>
            </a:r>
            <a:r>
              <a:rPr lang="ko-KR" altLang="en-US" dirty="0"/>
              <a:t>이용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8D705D06-7C06-451B-8F61-28014C503108}"/>
              </a:ext>
            </a:extLst>
          </p:cNvPr>
          <p:cNvSpPr/>
          <p:nvPr/>
        </p:nvSpPr>
        <p:spPr>
          <a:xfrm>
            <a:off x="1835696" y="3843047"/>
            <a:ext cx="7005962" cy="7201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직사각형 8">
            <a:extLst>
              <a:ext uri="{FF2B5EF4-FFF2-40B4-BE49-F238E27FC236}">
                <a16:creationId xmlns:a16="http://schemas.microsoft.com/office/drawing/2014/main" id="{F39D32E2-C360-437A-AF9A-448FB88C11E0}"/>
              </a:ext>
            </a:extLst>
          </p:cNvPr>
          <p:cNvSpPr/>
          <p:nvPr/>
        </p:nvSpPr>
        <p:spPr>
          <a:xfrm>
            <a:off x="1835696" y="5002135"/>
            <a:ext cx="7005962" cy="11633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직사각형 9">
            <a:extLst>
              <a:ext uri="{FF2B5EF4-FFF2-40B4-BE49-F238E27FC236}">
                <a16:creationId xmlns:a16="http://schemas.microsoft.com/office/drawing/2014/main" id="{3C4A22BD-F457-42AA-9E3A-BC922EC939A2}"/>
              </a:ext>
            </a:extLst>
          </p:cNvPr>
          <p:cNvSpPr/>
          <p:nvPr/>
        </p:nvSpPr>
        <p:spPr>
          <a:xfrm>
            <a:off x="1835695" y="2263422"/>
            <a:ext cx="7005963" cy="94179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 /* mystyle.css */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body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	left:30px; margin-right:30px;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h3 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1784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182363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&lt;style&gt; </a:t>
            </a:r>
            <a:r>
              <a:rPr lang="ko-KR" altLang="en-US" sz="1600" dirty="0"/>
              <a:t>태그로 스타일 시트 만들기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4B2CCFC7-CD85-461A-9490-37F6A5176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70" y="1490452"/>
            <a:ext cx="2578657" cy="2553981"/>
          </a:xfrm>
          <a:prstGeom prst="rect">
            <a:avLst/>
          </a:prstGeom>
        </p:spPr>
      </p:pic>
      <p:sp>
        <p:nvSpPr>
          <p:cNvPr id="7" name="직사각형 3">
            <a:extLst>
              <a:ext uri="{FF2B5EF4-FFF2-40B4-BE49-F238E27FC236}">
                <a16:creationId xmlns:a16="http://schemas.microsoft.com/office/drawing/2014/main" id="{879D1D5E-40CE-4582-A267-B4BCACD7D587}"/>
              </a:ext>
            </a:extLst>
          </p:cNvPr>
          <p:cNvSpPr/>
          <p:nvPr/>
        </p:nvSpPr>
        <p:spPr>
          <a:xfrm>
            <a:off x="2544406" y="660057"/>
            <a:ext cx="4656736" cy="493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&lt;head&gt;&lt;title&gt;&amp;</a:t>
            </a:r>
            <a:r>
              <a:rPr lang="en-US" altLang="ko-KR" sz="1100" dirty="0" err="1"/>
              <a:t>lt;style&amp;gt</a:t>
            </a:r>
            <a:r>
              <a:rPr lang="en-US" altLang="ko-KR" sz="1100" dirty="0"/>
              <a:t>;</a:t>
            </a:r>
            <a:r>
              <a:rPr lang="ko-KR" altLang="en-US" sz="1100" dirty="0"/>
              <a:t> 태그로 스타일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body { </a:t>
            </a:r>
          </a:p>
          <a:p>
            <a:pPr defTabSz="180000"/>
            <a:r>
              <a:rPr lang="en-US" altLang="ko-KR" sz="1100" b="1" dirty="0"/>
              <a:t>	background-color :  linen; </a:t>
            </a:r>
          </a:p>
          <a:p>
            <a:pPr defTabSz="180000"/>
            <a:r>
              <a:rPr lang="en-US" altLang="ko-KR" sz="1100" b="1" dirty="0"/>
              <a:t>	color : </a:t>
            </a:r>
            <a:r>
              <a:rPr lang="en-US" altLang="ko-KR" sz="1100" b="1" dirty="0" err="1"/>
              <a:t>blueviolet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/>
              <a:t>	margin-left : 30px;</a:t>
            </a:r>
          </a:p>
          <a:p>
            <a:pPr defTabSz="180000"/>
            <a:r>
              <a:rPr lang="en-US" altLang="ko-KR" sz="1100" b="1" dirty="0"/>
              <a:t>	margin-right : 30px;</a:t>
            </a:r>
          </a:p>
          <a:p>
            <a:pPr defTabSz="180000"/>
            <a:r>
              <a:rPr lang="en-US" altLang="ko-KR" sz="1100" b="1" dirty="0"/>
              <a:t>}</a:t>
            </a:r>
          </a:p>
          <a:p>
            <a:pPr defTabSz="180000"/>
            <a:r>
              <a:rPr lang="en-US" altLang="ko-KR" sz="1100" b="1" dirty="0"/>
              <a:t>h3 { </a:t>
            </a:r>
          </a:p>
          <a:p>
            <a:pPr defTabSz="180000"/>
            <a:r>
              <a:rPr lang="en-US" altLang="ko-KR" sz="1100" b="1" dirty="0"/>
              <a:t>	text-align : center; </a:t>
            </a:r>
          </a:p>
          <a:p>
            <a:pPr defTabSz="180000"/>
            <a:r>
              <a:rPr lang="en-US" altLang="ko-KR" sz="1100" b="1" dirty="0"/>
              <a:t>	color : </a:t>
            </a:r>
            <a:r>
              <a:rPr lang="en-US" altLang="ko-KR" sz="1100" b="1" dirty="0" err="1"/>
              <a:t>darkred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/>
              <a:t> 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 err="1"/>
              <a:t>소연재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ko-KR" altLang="en-US" sz="1100" dirty="0"/>
              <a:t>저는 체조 선수 </a:t>
            </a:r>
            <a:r>
              <a:rPr lang="ko-KR" altLang="en-US" sz="1100" dirty="0" err="1"/>
              <a:t>소연재입니다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음악을 들으면서 </a:t>
            </a:r>
            <a:endParaRPr lang="en-US" altLang="ko-KR" sz="1100" dirty="0"/>
          </a:p>
          <a:p>
            <a:pPr defTabSz="180000"/>
            <a:r>
              <a:rPr lang="ko-KR" altLang="en-US" sz="1100" dirty="0" err="1"/>
              <a:t>책읽기를</a:t>
            </a:r>
            <a:r>
              <a:rPr lang="ko-KR" altLang="en-US" sz="1100" dirty="0"/>
              <a:t> 좋아합니다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김치 찌개와 막국수 무척 </a:t>
            </a:r>
            <a:endParaRPr lang="en-US" altLang="ko-KR" sz="1100" dirty="0"/>
          </a:p>
          <a:p>
            <a:pPr defTabSz="180000"/>
            <a:r>
              <a:rPr lang="ko-KR" altLang="en-US" sz="1100" dirty="0"/>
              <a:t>좋아합니다</a:t>
            </a:r>
            <a:r>
              <a:rPr lang="en-US" altLang="ko-KR" sz="1100" dirty="0"/>
              <a:t>.&lt;/p&gt;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B97A33A6-9BF8-46C6-8E66-73E56681510A}"/>
              </a:ext>
            </a:extLst>
          </p:cNvPr>
          <p:cNvCxnSpPr/>
          <p:nvPr/>
        </p:nvCxnSpPr>
        <p:spPr>
          <a:xfrm>
            <a:off x="7271033" y="4774378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7">
            <a:extLst>
              <a:ext uri="{FF2B5EF4-FFF2-40B4-BE49-F238E27FC236}">
                <a16:creationId xmlns:a16="http://schemas.microsoft.com/office/drawing/2014/main" id="{6812FC26-C57C-42F5-AC85-60B0C32A86C6}"/>
              </a:ext>
            </a:extLst>
          </p:cNvPr>
          <p:cNvCxnSpPr/>
          <p:nvPr/>
        </p:nvCxnSpPr>
        <p:spPr>
          <a:xfrm>
            <a:off x="7535212" y="4054298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F4F7CA-467C-4E29-BF55-3F3AB77AD8C4}"/>
              </a:ext>
            </a:extLst>
          </p:cNvPr>
          <p:cNvCxnSpPr/>
          <p:nvPr/>
        </p:nvCxnSpPr>
        <p:spPr>
          <a:xfrm>
            <a:off x="7271033" y="4054298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5">
            <a:extLst>
              <a:ext uri="{FF2B5EF4-FFF2-40B4-BE49-F238E27FC236}">
                <a16:creationId xmlns:a16="http://schemas.microsoft.com/office/drawing/2014/main" id="{B6252579-C371-4104-AEC6-5B1567523FD8}"/>
              </a:ext>
            </a:extLst>
          </p:cNvPr>
          <p:cNvCxnSpPr/>
          <p:nvPr/>
        </p:nvCxnSpPr>
        <p:spPr>
          <a:xfrm>
            <a:off x="9554739" y="4774378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6">
            <a:extLst>
              <a:ext uri="{FF2B5EF4-FFF2-40B4-BE49-F238E27FC236}">
                <a16:creationId xmlns:a16="http://schemas.microsoft.com/office/drawing/2014/main" id="{D249EA7F-7CAB-44DD-A4BC-11EF9DBEFD3B}"/>
              </a:ext>
            </a:extLst>
          </p:cNvPr>
          <p:cNvCxnSpPr/>
          <p:nvPr/>
        </p:nvCxnSpPr>
        <p:spPr>
          <a:xfrm>
            <a:off x="9818918" y="4054298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7">
            <a:extLst>
              <a:ext uri="{FF2B5EF4-FFF2-40B4-BE49-F238E27FC236}">
                <a16:creationId xmlns:a16="http://schemas.microsoft.com/office/drawing/2014/main" id="{C5AE6D6C-C5AA-4BDF-BD24-EAF4FB2994E5}"/>
              </a:ext>
            </a:extLst>
          </p:cNvPr>
          <p:cNvCxnSpPr/>
          <p:nvPr/>
        </p:nvCxnSpPr>
        <p:spPr>
          <a:xfrm>
            <a:off x="9554739" y="4054298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4">
            <a:extLst>
              <a:ext uri="{FF2B5EF4-FFF2-40B4-BE49-F238E27FC236}">
                <a16:creationId xmlns:a16="http://schemas.microsoft.com/office/drawing/2014/main" id="{106BDB85-9349-4224-8BCC-F1ADAD5A611C}"/>
              </a:ext>
            </a:extLst>
          </p:cNvPr>
          <p:cNvSpPr/>
          <p:nvPr/>
        </p:nvSpPr>
        <p:spPr>
          <a:xfrm>
            <a:off x="7138660" y="4879070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601E3057-58C4-4059-95BA-6100EB99F51C}"/>
              </a:ext>
            </a:extLst>
          </p:cNvPr>
          <p:cNvSpPr/>
          <p:nvPr/>
        </p:nvSpPr>
        <p:spPr>
          <a:xfrm>
            <a:off x="8810806" y="4879070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margin-right:30px</a:t>
            </a:r>
            <a:endParaRPr lang="ko-KR" altLang="en-US" sz="1000" dirty="0"/>
          </a:p>
        </p:txBody>
      </p:sp>
      <p:sp>
        <p:nvSpPr>
          <p:cNvPr id="17" name="자유형 20">
            <a:extLst>
              <a:ext uri="{FF2B5EF4-FFF2-40B4-BE49-F238E27FC236}">
                <a16:creationId xmlns:a16="http://schemas.microsoft.com/office/drawing/2014/main" id="{E5D53714-4D62-4266-9D41-9B4040A90B14}"/>
              </a:ext>
            </a:extLst>
          </p:cNvPr>
          <p:cNvSpPr/>
          <p:nvPr/>
        </p:nvSpPr>
        <p:spPr>
          <a:xfrm>
            <a:off x="6885898" y="1966838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21">
            <a:extLst>
              <a:ext uri="{FF2B5EF4-FFF2-40B4-BE49-F238E27FC236}">
                <a16:creationId xmlns:a16="http://schemas.microsoft.com/office/drawing/2014/main" id="{56B7B4DD-B8B1-48EB-973B-285BA72BEDA3}"/>
              </a:ext>
            </a:extLst>
          </p:cNvPr>
          <p:cNvSpPr/>
          <p:nvPr/>
        </p:nvSpPr>
        <p:spPr>
          <a:xfrm>
            <a:off x="6615554" y="1750042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linen </a:t>
            </a:r>
            <a:r>
              <a:rPr lang="ko-KR" altLang="en-US" sz="1000" dirty="0"/>
              <a:t>색</a:t>
            </a:r>
          </a:p>
        </p:txBody>
      </p:sp>
      <p:sp>
        <p:nvSpPr>
          <p:cNvPr id="19" name="직사각형 22">
            <a:extLst>
              <a:ext uri="{FF2B5EF4-FFF2-40B4-BE49-F238E27FC236}">
                <a16:creationId xmlns:a16="http://schemas.microsoft.com/office/drawing/2014/main" id="{CA6D2BA0-A23F-4D9D-8C76-6A50D4E53B56}"/>
              </a:ext>
            </a:extLst>
          </p:cNvPr>
          <p:cNvSpPr/>
          <p:nvPr/>
        </p:nvSpPr>
        <p:spPr>
          <a:xfrm>
            <a:off x="8055714" y="4240772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/>
              <a:t>blueviolet</a:t>
            </a:r>
            <a:r>
              <a:rPr lang="en-US" altLang="ko-KR" sz="1000" dirty="0"/>
              <a:t> </a:t>
            </a:r>
            <a:r>
              <a:rPr lang="ko-KR" altLang="en-US" sz="1000" dirty="0"/>
              <a:t>색</a:t>
            </a:r>
          </a:p>
        </p:txBody>
      </p:sp>
      <p:sp>
        <p:nvSpPr>
          <p:cNvPr id="20" name="자유형 23">
            <a:extLst>
              <a:ext uri="{FF2B5EF4-FFF2-40B4-BE49-F238E27FC236}">
                <a16:creationId xmlns:a16="http://schemas.microsoft.com/office/drawing/2014/main" id="{675E2DBE-FE44-40B5-A0F6-7B0B164CD0C3}"/>
              </a:ext>
            </a:extLst>
          </p:cNvPr>
          <p:cNvSpPr/>
          <p:nvPr/>
        </p:nvSpPr>
        <p:spPr>
          <a:xfrm>
            <a:off x="8450520" y="3762964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182363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style </a:t>
            </a:r>
            <a:r>
              <a:rPr lang="ko-KR" altLang="en-US" sz="1600" dirty="0"/>
              <a:t>속성에 스타일 시트 만들기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1" name="그림 13">
            <a:extLst>
              <a:ext uri="{FF2B5EF4-FFF2-40B4-BE49-F238E27FC236}">
                <a16:creationId xmlns:a16="http://schemas.microsoft.com/office/drawing/2014/main" id="{80305D7C-697B-493B-8234-2ED94DD2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737" y="1289878"/>
            <a:ext cx="2434842" cy="2959354"/>
          </a:xfrm>
          <a:prstGeom prst="rect">
            <a:avLst/>
          </a:prstGeom>
        </p:spPr>
      </p:pic>
      <p:sp>
        <p:nvSpPr>
          <p:cNvPr id="22" name="직사각형 4">
            <a:extLst>
              <a:ext uri="{FF2B5EF4-FFF2-40B4-BE49-F238E27FC236}">
                <a16:creationId xmlns:a16="http://schemas.microsoft.com/office/drawing/2014/main" id="{1856907C-B7FD-40D5-8469-39D697780648}"/>
              </a:ext>
            </a:extLst>
          </p:cNvPr>
          <p:cNvSpPr/>
          <p:nvPr/>
        </p:nvSpPr>
        <p:spPr>
          <a:xfrm>
            <a:off x="2498955" y="805682"/>
            <a:ext cx="4978782" cy="3822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lt;style&amp;gt</a:t>
            </a:r>
            <a:r>
              <a:rPr lang="en-US" altLang="ko-KR" sz="1200" dirty="0"/>
              <a:t>; </a:t>
            </a:r>
            <a:r>
              <a:rPr lang="ko-KR" altLang="en-US" sz="1200" dirty="0"/>
              <a:t>속성에 스타일 만들기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&lt;style&gt;</a:t>
            </a:r>
          </a:p>
          <a:p>
            <a:r>
              <a:rPr lang="en-US" altLang="ko-KR" sz="1200" b="1" dirty="0"/>
              <a:t>p { color : red; font-size : 15px; } </a:t>
            </a:r>
            <a:r>
              <a:rPr lang="en-US" altLang="ko-KR" sz="1200" dirty="0">
                <a:solidFill>
                  <a:srgbClr val="00B050"/>
                </a:solidFill>
              </a:rPr>
              <a:t>/* </a:t>
            </a:r>
            <a:r>
              <a:rPr lang="ko-KR" altLang="en-US" sz="1200" dirty="0">
                <a:solidFill>
                  <a:srgbClr val="00B050"/>
                </a:solidFill>
              </a:rPr>
              <a:t>모든 </a:t>
            </a:r>
            <a:r>
              <a:rPr lang="en-US" altLang="ko-KR" sz="1200" dirty="0">
                <a:solidFill>
                  <a:srgbClr val="00B050"/>
                </a:solidFill>
              </a:rPr>
              <a:t>p </a:t>
            </a:r>
            <a:r>
              <a:rPr lang="ko-KR" altLang="en-US" sz="1200" dirty="0">
                <a:solidFill>
                  <a:srgbClr val="00B050"/>
                </a:solidFill>
              </a:rPr>
              <a:t>태그에 적용 *</a:t>
            </a:r>
            <a:r>
              <a:rPr lang="en-US" altLang="ko-KR" sz="1200" dirty="0">
                <a:solidFill>
                  <a:srgbClr val="00B050"/>
                </a:solidFill>
              </a:rPr>
              <a:t>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en-US" altLang="ko-KR" sz="1200" dirty="0"/>
              <a:t>&lt;/style&gt;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손 홍 민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&lt;p&gt;</a:t>
            </a:r>
            <a:r>
              <a:rPr lang="ko-KR" altLang="en-US" sz="1200" dirty="0"/>
              <a:t>오페라를 좋아하고</a:t>
            </a:r>
            <a:r>
              <a:rPr lang="en-US" altLang="ko-KR" sz="1200" b="1" dirty="0"/>
              <a:t>&lt;/p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프레슬리를</a:t>
            </a:r>
            <a:r>
              <a:rPr lang="ko-KR" altLang="en-US" sz="1200" dirty="0"/>
              <a:t> 좋아하고</a:t>
            </a:r>
            <a:r>
              <a:rPr lang="en-US" altLang="ko-KR" sz="1200" b="1" dirty="0"/>
              <a:t>&lt;/p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 style="</a:t>
            </a:r>
            <a:r>
              <a:rPr lang="en-US" altLang="ko-KR" sz="1200" b="1" dirty="0" err="1"/>
              <a:t>color:blue</a:t>
            </a:r>
            <a:r>
              <a:rPr lang="en-US" altLang="ko-KR" sz="1200" b="1" dirty="0"/>
              <a:t>"&gt;</a:t>
            </a:r>
            <a:r>
              <a:rPr lang="ko-KR" altLang="en-US" sz="1200" dirty="0"/>
              <a:t>김치부침개를 좋아하고</a:t>
            </a:r>
            <a:r>
              <a:rPr lang="en-US" altLang="ko-KR" sz="1200" b="1" dirty="0"/>
              <a:t>&lt;/p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 style="</a:t>
            </a:r>
            <a:r>
              <a:rPr lang="en-US" altLang="ko-KR" sz="1200" b="1" dirty="0" err="1"/>
              <a:t>color:magenta</a:t>
            </a:r>
            <a:r>
              <a:rPr lang="en-US" altLang="ko-KR" sz="1200" b="1" dirty="0"/>
              <a:t>; font-size:30px"&gt;</a:t>
            </a:r>
            <a:r>
              <a:rPr lang="ko-KR" altLang="en-US" sz="1200" dirty="0"/>
              <a:t>축구를</a:t>
            </a:r>
            <a:endParaRPr lang="en-US" altLang="ko-KR" sz="1200" dirty="0"/>
          </a:p>
          <a:p>
            <a:r>
              <a:rPr lang="ko-KR" altLang="en-US" sz="1200" dirty="0"/>
              <a:t> 좋아합니다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3" name="자유형 6">
            <a:extLst>
              <a:ext uri="{FF2B5EF4-FFF2-40B4-BE49-F238E27FC236}">
                <a16:creationId xmlns:a16="http://schemas.microsoft.com/office/drawing/2014/main" id="{B6E758E3-B5CB-472A-A77C-0221691D4666}"/>
              </a:ext>
            </a:extLst>
          </p:cNvPr>
          <p:cNvSpPr/>
          <p:nvPr/>
        </p:nvSpPr>
        <p:spPr>
          <a:xfrm flipH="1">
            <a:off x="8641799" y="2342340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7">
            <a:extLst>
              <a:ext uri="{FF2B5EF4-FFF2-40B4-BE49-F238E27FC236}">
                <a16:creationId xmlns:a16="http://schemas.microsoft.com/office/drawing/2014/main" id="{C740B2F7-1F5F-4E02-B9E8-2A1D13BC0C71}"/>
              </a:ext>
            </a:extLst>
          </p:cNvPr>
          <p:cNvSpPr/>
          <p:nvPr/>
        </p:nvSpPr>
        <p:spPr>
          <a:xfrm>
            <a:off x="9132164" y="2096119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red, 15px</a:t>
            </a:r>
            <a:endParaRPr lang="ko-KR" altLang="en-US" sz="1000" dirty="0"/>
          </a:p>
        </p:txBody>
      </p:sp>
      <p:sp>
        <p:nvSpPr>
          <p:cNvPr id="25" name="자유형 5">
            <a:extLst>
              <a:ext uri="{FF2B5EF4-FFF2-40B4-BE49-F238E27FC236}">
                <a16:creationId xmlns:a16="http://schemas.microsoft.com/office/drawing/2014/main" id="{0BBAC68C-921C-4A7A-834F-48A75D11A4D9}"/>
              </a:ext>
            </a:extLst>
          </p:cNvPr>
          <p:cNvSpPr/>
          <p:nvPr/>
        </p:nvSpPr>
        <p:spPr>
          <a:xfrm>
            <a:off x="8876428" y="3146180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9">
            <a:extLst>
              <a:ext uri="{FF2B5EF4-FFF2-40B4-BE49-F238E27FC236}">
                <a16:creationId xmlns:a16="http://schemas.microsoft.com/office/drawing/2014/main" id="{2561139F-5869-485C-89B1-7725EEA6C96C}"/>
              </a:ext>
            </a:extLst>
          </p:cNvPr>
          <p:cNvSpPr/>
          <p:nvPr/>
        </p:nvSpPr>
        <p:spPr>
          <a:xfrm>
            <a:off x="9460284" y="2935944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blue, 15px</a:t>
            </a:r>
            <a:endParaRPr lang="ko-KR" altLang="en-US" sz="1000" dirty="0"/>
          </a:p>
        </p:txBody>
      </p:sp>
      <p:sp>
        <p:nvSpPr>
          <p:cNvPr id="27" name="직사각형 11">
            <a:extLst>
              <a:ext uri="{FF2B5EF4-FFF2-40B4-BE49-F238E27FC236}">
                <a16:creationId xmlns:a16="http://schemas.microsoft.com/office/drawing/2014/main" id="{8A3F8F80-46A1-4842-A819-AD96477AE632}"/>
              </a:ext>
            </a:extLst>
          </p:cNvPr>
          <p:cNvSpPr/>
          <p:nvPr/>
        </p:nvSpPr>
        <p:spPr>
          <a:xfrm>
            <a:off x="9452904" y="3301364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magenta, 30px</a:t>
            </a:r>
            <a:endParaRPr lang="ko-KR" altLang="en-US" sz="1000" dirty="0"/>
          </a:p>
        </p:txBody>
      </p:sp>
      <p:sp>
        <p:nvSpPr>
          <p:cNvPr id="28" name="자유형 8">
            <a:extLst>
              <a:ext uri="{FF2B5EF4-FFF2-40B4-BE49-F238E27FC236}">
                <a16:creationId xmlns:a16="http://schemas.microsoft.com/office/drawing/2014/main" id="{4C975007-3B88-4BE3-A23D-FA4DF91D475B}"/>
              </a:ext>
            </a:extLst>
          </p:cNvPr>
          <p:cNvSpPr/>
          <p:nvPr/>
        </p:nvSpPr>
        <p:spPr>
          <a:xfrm>
            <a:off x="9059308" y="3424476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10">
            <a:extLst>
              <a:ext uri="{FF2B5EF4-FFF2-40B4-BE49-F238E27FC236}">
                <a16:creationId xmlns:a16="http://schemas.microsoft.com/office/drawing/2014/main" id="{EB92E816-E7E3-43B1-B477-98E8B3E290AC}"/>
              </a:ext>
            </a:extLst>
          </p:cNvPr>
          <p:cNvSpPr/>
          <p:nvPr/>
        </p:nvSpPr>
        <p:spPr>
          <a:xfrm>
            <a:off x="9128295" y="2363470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8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&lt;link&gt; </a:t>
            </a:r>
            <a:r>
              <a:rPr lang="ko-KR" altLang="en-US" sz="1600" dirty="0"/>
              <a:t>태그로 </a:t>
            </a:r>
            <a:r>
              <a:rPr lang="en-US" altLang="ko-KR" sz="1600" dirty="0"/>
              <a:t>CSS3 </a:t>
            </a:r>
            <a:r>
              <a:rPr lang="ko-KR" altLang="en-US" sz="1600" dirty="0"/>
              <a:t>파일 불러오기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. </a:t>
            </a:r>
            <a:r>
              <a:rPr lang="ko-KR" altLang="en-US" sz="1050" dirty="0"/>
              <a:t>의 </a:t>
            </a:r>
            <a:r>
              <a:rPr lang="en-US" altLang="ko-KR" sz="1050" dirty="0"/>
              <a:t>CSS3 </a:t>
            </a:r>
            <a:r>
              <a:rPr lang="ko-KR" altLang="en-US" sz="1050" dirty="0"/>
              <a:t>스타일 시트를 </a:t>
            </a:r>
            <a:r>
              <a:rPr lang="en-US" altLang="ko-KR" sz="1050" dirty="0"/>
              <a:t>mystyle.css </a:t>
            </a:r>
            <a:r>
              <a:rPr lang="ko-KR" altLang="en-US" sz="1050" dirty="0"/>
              <a:t>파일에 저장하고</a:t>
            </a:r>
            <a:r>
              <a:rPr lang="en-US" altLang="ko-KR" sz="1050" dirty="0"/>
              <a:t>, &lt;link&gt; </a:t>
            </a:r>
            <a:r>
              <a:rPr lang="ko-KR" altLang="en-US" sz="1050" dirty="0"/>
              <a:t>태그로 불러 사용하도록 수정하라</a:t>
            </a:r>
            <a:r>
              <a:rPr lang="en-US" altLang="ko-KR" sz="1050" dirty="0"/>
              <a:t>. 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D382260-4C7A-40A8-A69E-5A3F9B12EE97}"/>
              </a:ext>
            </a:extLst>
          </p:cNvPr>
          <p:cNvSpPr/>
          <p:nvPr/>
        </p:nvSpPr>
        <p:spPr>
          <a:xfrm>
            <a:off x="2856132" y="2105455"/>
            <a:ext cx="5078164" cy="35741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lt;link&amp;gt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스타일 파일 불러오기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&lt;link type="text/</a:t>
            </a:r>
            <a:r>
              <a:rPr lang="en-US" altLang="ko-KR" sz="1200" b="1" dirty="0" err="1"/>
              <a:t>css</a:t>
            </a:r>
            <a:r>
              <a:rPr lang="en-US" altLang="ko-KR" sz="1200" b="1" dirty="0"/>
              <a:t>" </a:t>
            </a:r>
            <a:r>
              <a:rPr lang="en-US" altLang="ko-KR" sz="1200" b="1" dirty="0" err="1"/>
              <a:t>rel</a:t>
            </a:r>
            <a:r>
              <a:rPr lang="en-US" altLang="ko-KR" sz="1200" b="1" dirty="0"/>
              <a:t>="stylesheet"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</a:t>
            </a:r>
            <a:r>
              <a:rPr lang="ko-KR" altLang="en-US" sz="1200" dirty="0" err="1"/>
              <a:t>책읽기를</a:t>
            </a:r>
            <a:r>
              <a:rPr lang="ko-KR" altLang="en-US" sz="1200" dirty="0"/>
              <a:t>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98EE0-C1C8-46A3-8638-288AAAC06036}"/>
              </a:ext>
            </a:extLst>
          </p:cNvPr>
          <p:cNvSpPr/>
          <p:nvPr/>
        </p:nvSpPr>
        <p:spPr>
          <a:xfrm>
            <a:off x="2843808" y="842684"/>
            <a:ext cx="5078163" cy="941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/* mystyle.css */</a:t>
            </a:r>
          </a:p>
          <a:p>
            <a:pPr defTabSz="180000" fontAlgn="base" latinLnBrk="0"/>
            <a:r>
              <a:rPr lang="en-US" altLang="ko-KR" sz="1200" dirty="0"/>
              <a:t>body { background-color : linen; 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200" dirty="0"/>
              <a:t>h3 { text-align : center; color : </a:t>
            </a:r>
            <a:r>
              <a:rPr lang="en-US" altLang="ko-KR" sz="1200" dirty="0" err="1"/>
              <a:t>darkred</a:t>
            </a:r>
            <a:r>
              <a:rPr lang="en-US" altLang="ko-KR" sz="1200" dirty="0"/>
              <a:t>; 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F6D08B-CA9E-4920-8300-71FCBADE3183}"/>
              </a:ext>
            </a:extLst>
          </p:cNvPr>
          <p:cNvSpPr/>
          <p:nvPr/>
        </p:nvSpPr>
        <p:spPr>
          <a:xfrm>
            <a:off x="5007678" y="53401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9" name="자유형 9">
            <a:extLst>
              <a:ext uri="{FF2B5EF4-FFF2-40B4-BE49-F238E27FC236}">
                <a16:creationId xmlns:a16="http://schemas.microsoft.com/office/drawing/2014/main" id="{F25D8F05-4E07-4341-9248-75B43521C33D}"/>
              </a:ext>
            </a:extLst>
          </p:cNvPr>
          <p:cNvSpPr/>
          <p:nvPr/>
        </p:nvSpPr>
        <p:spPr>
          <a:xfrm>
            <a:off x="5580112" y="1796791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id="{50A2F63E-8CA4-4043-9B61-A08005D5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0" y="1756856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@import</a:t>
            </a:r>
            <a:r>
              <a:rPr lang="ko-KR" altLang="en-US" sz="1600" dirty="0"/>
              <a:t>로 </a:t>
            </a:r>
            <a:r>
              <a:rPr lang="en-US" altLang="ko-KR" sz="1600" dirty="0"/>
              <a:t>CSS3 </a:t>
            </a:r>
            <a:r>
              <a:rPr lang="ko-KR" altLang="en-US" sz="1600" dirty="0"/>
              <a:t>파일 불러오기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. </a:t>
            </a:r>
            <a:r>
              <a:rPr lang="ko-KR" altLang="en-US" sz="1050" dirty="0"/>
              <a:t>의 </a:t>
            </a:r>
            <a:r>
              <a:rPr lang="en-US" altLang="ko-KR" sz="1050" dirty="0"/>
              <a:t>CSS3 </a:t>
            </a:r>
            <a:r>
              <a:rPr lang="ko-KR" altLang="en-US" sz="1050" dirty="0"/>
              <a:t>스타일 시트를 </a:t>
            </a:r>
            <a:r>
              <a:rPr lang="en-US" altLang="ko-KR" sz="1050" dirty="0"/>
              <a:t>mystyle.css </a:t>
            </a:r>
            <a:r>
              <a:rPr lang="ko-KR" altLang="en-US" sz="1050" dirty="0"/>
              <a:t>파일에 저장하고</a:t>
            </a:r>
            <a:r>
              <a:rPr lang="en-US" altLang="ko-KR" sz="1050" dirty="0"/>
              <a:t>, &lt;link&gt; </a:t>
            </a:r>
            <a:r>
              <a:rPr lang="ko-KR" altLang="en-US" sz="1050" dirty="0"/>
              <a:t>태그로 불러 사용하도록 수정하라</a:t>
            </a:r>
            <a:r>
              <a:rPr lang="en-US" altLang="ko-KR" sz="1050" dirty="0"/>
              <a:t>. 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D382260-4C7A-40A8-A69E-5A3F9B12EE97}"/>
              </a:ext>
            </a:extLst>
          </p:cNvPr>
          <p:cNvSpPr/>
          <p:nvPr/>
        </p:nvSpPr>
        <p:spPr>
          <a:xfrm>
            <a:off x="2856132" y="2105455"/>
            <a:ext cx="5078164" cy="39098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;@</a:t>
            </a:r>
            <a:r>
              <a:rPr lang="en-US" altLang="ko-KR" sz="1200" dirty="0" err="1"/>
              <a:t>import&amp;gt</a:t>
            </a:r>
            <a:r>
              <a:rPr lang="en-US" altLang="ko-KR" sz="1200" dirty="0"/>
              <a:t>;</a:t>
            </a:r>
            <a:r>
              <a:rPr lang="ko-KR" altLang="en-US" sz="1200" dirty="0"/>
              <a:t>로 외부 스타일 불러오기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@import 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소연재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저는 체조 선수 </a:t>
            </a:r>
            <a:r>
              <a:rPr lang="ko-KR" altLang="en-US" sz="1200" dirty="0" err="1"/>
              <a:t>소연재입니다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음악을 들으면서 책읽기를 좋아합니다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김치 찌개와 막국수 무척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798EE0-C1C8-46A3-8638-288AAAC06036}"/>
              </a:ext>
            </a:extLst>
          </p:cNvPr>
          <p:cNvSpPr/>
          <p:nvPr/>
        </p:nvSpPr>
        <p:spPr>
          <a:xfrm>
            <a:off x="2843808" y="842684"/>
            <a:ext cx="5078163" cy="9417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/* mystyle.css */</a:t>
            </a:r>
          </a:p>
          <a:p>
            <a:pPr defTabSz="180000" fontAlgn="base" latinLnBrk="0"/>
            <a:r>
              <a:rPr lang="en-US" altLang="ko-KR" sz="1200" dirty="0"/>
              <a:t>body { background-color : linen; color 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 </a:t>
            </a:r>
          </a:p>
          <a:p>
            <a:pPr defTabSz="180000" fontAlgn="base" latinLnBrk="0"/>
            <a:r>
              <a:rPr lang="en-US" altLang="ko-KR" sz="1200" dirty="0"/>
              <a:t>			margin-left : 30px; margin-right : 30px; }</a:t>
            </a:r>
          </a:p>
          <a:p>
            <a:pPr defTabSz="180000" fontAlgn="base" latinLnBrk="0"/>
            <a:r>
              <a:rPr lang="en-US" altLang="ko-KR" sz="1200" dirty="0"/>
              <a:t>h3 { text-align : center; color : </a:t>
            </a:r>
            <a:r>
              <a:rPr lang="en-US" altLang="ko-KR" sz="1200" dirty="0" err="1"/>
              <a:t>darkred</a:t>
            </a:r>
            <a:r>
              <a:rPr lang="en-US" altLang="ko-KR" sz="1200" dirty="0"/>
              <a:t>; 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F6D08B-CA9E-4920-8300-71FCBADE3183}"/>
              </a:ext>
            </a:extLst>
          </p:cNvPr>
          <p:cNvSpPr/>
          <p:nvPr/>
        </p:nvSpPr>
        <p:spPr>
          <a:xfrm>
            <a:off x="5007678" y="53401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/>
              <a:t>mystyle.css</a:t>
            </a:r>
          </a:p>
        </p:txBody>
      </p:sp>
      <p:sp>
        <p:nvSpPr>
          <p:cNvPr id="9" name="자유형 9">
            <a:extLst>
              <a:ext uri="{FF2B5EF4-FFF2-40B4-BE49-F238E27FC236}">
                <a16:creationId xmlns:a16="http://schemas.microsoft.com/office/drawing/2014/main" id="{F25D8F05-4E07-4341-9248-75B43521C33D}"/>
              </a:ext>
            </a:extLst>
          </p:cNvPr>
          <p:cNvSpPr/>
          <p:nvPr/>
        </p:nvSpPr>
        <p:spPr>
          <a:xfrm>
            <a:off x="5580112" y="1796791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8">
            <a:extLst>
              <a:ext uri="{FF2B5EF4-FFF2-40B4-BE49-F238E27FC236}">
                <a16:creationId xmlns:a16="http://schemas.microsoft.com/office/drawing/2014/main" id="{50A2F63E-8CA4-4043-9B61-A08005D5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0" y="1756856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C0AA6B0-5398-45A8-9D40-1A7825A3663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pPr lvl="0"/>
            <a:r>
              <a:rPr lang="en-US" altLang="ko-KR" dirty="0"/>
              <a:t>CSS3 </a:t>
            </a:r>
            <a:r>
              <a:rPr lang="ko-KR" altLang="en-US" dirty="0"/>
              <a:t>스타일은 부모 태그로부터 상속</a:t>
            </a:r>
            <a:endParaRPr lang="en-US" altLang="ko-KR" dirty="0"/>
          </a:p>
          <a:p>
            <a:pPr lvl="1"/>
            <a:r>
              <a:rPr lang="ko-KR" altLang="en-US" dirty="0"/>
              <a:t>부모 태그</a:t>
            </a:r>
            <a:r>
              <a:rPr lang="en-US" altLang="ko-KR" dirty="0"/>
              <a:t>(</a:t>
            </a:r>
            <a:r>
              <a:rPr lang="ko-KR" altLang="en-US" dirty="0"/>
              <a:t>부모 요소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자신을 둘러싸는 태그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&lt;p&gt; </a:t>
            </a:r>
            <a:r>
              <a:rPr lang="ko-KR" altLang="en-US" dirty="0"/>
              <a:t>태그는 </a:t>
            </a:r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</a:t>
            </a:r>
            <a:r>
              <a:rPr lang="ko-KR" altLang="en-US" dirty="0"/>
              <a:t>의 부모 태그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/>
              <a:t>태그의 출력</a:t>
            </a:r>
            <a:endParaRPr lang="en-US" altLang="ko-KR" dirty="0"/>
          </a:p>
          <a:p>
            <a:pPr lvl="3"/>
            <a:r>
              <a:rPr lang="ko-KR" altLang="en-US" dirty="0"/>
              <a:t>글자 크기는 </a:t>
            </a:r>
            <a:r>
              <a:rPr lang="en-US" altLang="ko-KR" dirty="0"/>
              <a:t>25px, </a:t>
            </a:r>
            <a:r>
              <a:rPr lang="ko-KR" altLang="en-US" dirty="0"/>
              <a:t>글자 색은 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47296C93-0D03-40BA-8597-6E7C61694F86}"/>
              </a:ext>
            </a:extLst>
          </p:cNvPr>
          <p:cNvSpPr/>
          <p:nvPr/>
        </p:nvSpPr>
        <p:spPr>
          <a:xfrm>
            <a:off x="1879598" y="2255243"/>
            <a:ext cx="5280744" cy="92948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F821AF2-A1B5-4F24-BFB1-1C7409BB624F}"/>
              </a:ext>
            </a:extLst>
          </p:cNvPr>
          <p:cNvSpPr txBox="1">
            <a:spLocks/>
          </p:cNvSpPr>
          <p:nvPr/>
        </p:nvSpPr>
        <p:spPr>
          <a:xfrm>
            <a:off x="612648" y="589208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CSS3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규칙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스타일 상속</a:t>
            </a:r>
          </a:p>
        </p:txBody>
      </p:sp>
    </p:spTree>
    <p:extLst>
      <p:ext uri="{BB962C8B-B14F-4D97-AF65-F5344CB8AC3E}">
        <p14:creationId xmlns:p14="http://schemas.microsoft.com/office/powerpoint/2010/main" val="175054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&lt;</a:t>
            </a:r>
            <a:r>
              <a:rPr lang="en-US" altLang="ko-KR" sz="1600" dirty="0" err="1"/>
              <a:t>em</a:t>
            </a:r>
            <a:r>
              <a:rPr lang="en-US" altLang="ko-KR" sz="1600" dirty="0"/>
              <a:t>&gt; </a:t>
            </a:r>
            <a:r>
              <a:rPr lang="ko-KR" altLang="en-US" sz="1600" dirty="0"/>
              <a:t>태그가 부모 </a:t>
            </a:r>
            <a:r>
              <a:rPr lang="en-US" altLang="ko-KR" sz="1600" dirty="0"/>
              <a:t>&lt;p&gt; </a:t>
            </a:r>
            <a:r>
              <a:rPr lang="ko-KR" altLang="en-US" sz="1600" dirty="0"/>
              <a:t>태그의 스타일을 상속받는 사례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5" name="그림 8">
            <a:extLst>
              <a:ext uri="{FF2B5EF4-FFF2-40B4-BE49-F238E27FC236}">
                <a16:creationId xmlns:a16="http://schemas.microsoft.com/office/drawing/2014/main" id="{D09C7C3B-CC91-4402-97BB-2A42B759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232" y="1973801"/>
            <a:ext cx="2304256" cy="2195107"/>
          </a:xfrm>
          <a:prstGeom prst="rect">
            <a:avLst/>
          </a:prstGeom>
        </p:spPr>
      </p:pic>
      <p:sp>
        <p:nvSpPr>
          <p:cNvPr id="7" name="직사각형 4">
            <a:extLst>
              <a:ext uri="{FF2B5EF4-FFF2-40B4-BE49-F238E27FC236}">
                <a16:creationId xmlns:a16="http://schemas.microsoft.com/office/drawing/2014/main" id="{4532C0E1-4338-49F2-8EBA-02C5F30C7D2C}"/>
              </a:ext>
            </a:extLst>
          </p:cNvPr>
          <p:cNvSpPr/>
          <p:nvPr/>
        </p:nvSpPr>
        <p:spPr>
          <a:xfrm>
            <a:off x="2733696" y="1973801"/>
            <a:ext cx="4761782" cy="2910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style="font-size:25px"&gt;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b="1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모서리가 둥근 사각형 설명선 6">
            <a:extLst>
              <a:ext uri="{FF2B5EF4-FFF2-40B4-BE49-F238E27FC236}">
                <a16:creationId xmlns:a16="http://schemas.microsoft.com/office/drawing/2014/main" id="{29FD4F3B-E25F-44E0-A994-0347B67EC3B4}"/>
              </a:ext>
            </a:extLst>
          </p:cNvPr>
          <p:cNvSpPr/>
          <p:nvPr/>
        </p:nvSpPr>
        <p:spPr>
          <a:xfrm>
            <a:off x="7631840" y="4187920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부모</a:t>
            </a:r>
            <a:r>
              <a:rPr lang="en-US" altLang="ko-KR" sz="1050" dirty="0">
                <a:solidFill>
                  <a:schemeClr val="tx1"/>
                </a:solidFill>
              </a:rPr>
              <a:t>(&lt;p&gt;)</a:t>
            </a:r>
            <a:r>
              <a:rPr lang="ko-KR" altLang="en-US" sz="1050" dirty="0">
                <a:solidFill>
                  <a:schemeClr val="tx1"/>
                </a:solidFill>
              </a:rPr>
              <a:t>의 스타일 </a:t>
            </a:r>
            <a:r>
              <a:rPr lang="en-US" altLang="ko-KR" sz="1050" dirty="0">
                <a:solidFill>
                  <a:schemeClr val="tx1"/>
                </a:solidFill>
              </a:rPr>
              <a:t>color: green</a:t>
            </a:r>
            <a:r>
              <a:rPr lang="ko-KR" altLang="en-US" sz="1050" dirty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9" name="타원 5">
            <a:extLst>
              <a:ext uri="{FF2B5EF4-FFF2-40B4-BE49-F238E27FC236}">
                <a16:creationId xmlns:a16="http://schemas.microsoft.com/office/drawing/2014/main" id="{130262EB-9299-4332-8F46-0EF22A1AE141}"/>
              </a:ext>
            </a:extLst>
          </p:cNvPr>
          <p:cNvSpPr/>
          <p:nvPr/>
        </p:nvSpPr>
        <p:spPr>
          <a:xfrm>
            <a:off x="7661131" y="3677444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7">
            <a:extLst>
              <a:ext uri="{FF2B5EF4-FFF2-40B4-BE49-F238E27FC236}">
                <a16:creationId xmlns:a16="http://schemas.microsoft.com/office/drawing/2014/main" id="{783D042E-2AAD-437D-89FC-F4F0626F48A2}"/>
              </a:ext>
            </a:extLst>
          </p:cNvPr>
          <p:cNvSpPr/>
          <p:nvPr/>
        </p:nvSpPr>
        <p:spPr>
          <a:xfrm>
            <a:off x="7967986" y="3899888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9">
            <a:extLst>
              <a:ext uri="{FF2B5EF4-FFF2-40B4-BE49-F238E27FC236}">
                <a16:creationId xmlns:a16="http://schemas.microsoft.com/office/drawing/2014/main" id="{1730D8BF-8445-4570-8213-F57F8A583022}"/>
              </a:ext>
            </a:extLst>
          </p:cNvPr>
          <p:cNvSpPr/>
          <p:nvPr/>
        </p:nvSpPr>
        <p:spPr>
          <a:xfrm>
            <a:off x="5037952" y="3851872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</a:t>
            </a:r>
            <a:r>
              <a:rPr lang="en-US" altLang="ko-KR" sz="1050" dirty="0" err="1">
                <a:solidFill>
                  <a:schemeClr val="tx1"/>
                </a:solidFill>
              </a:rPr>
              <a:t>em</a:t>
            </a:r>
            <a:r>
              <a:rPr lang="en-US" altLang="ko-KR" sz="1050" dirty="0">
                <a:solidFill>
                  <a:schemeClr val="tx1"/>
                </a:solidFill>
              </a:rPr>
              <a:t>&gt;</a:t>
            </a:r>
            <a:r>
              <a:rPr lang="ko-KR" altLang="en-US" sz="1050" dirty="0">
                <a:solidFill>
                  <a:schemeClr val="tx1"/>
                </a:solidFill>
              </a:rPr>
              <a:t>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>
                <a:solidFill>
                  <a:schemeClr val="tx1"/>
                </a:solidFill>
              </a:rPr>
              <a:t>&lt;p&gt;</a:t>
            </a:r>
            <a:r>
              <a:rPr lang="ko-KR" altLang="en-US" sz="1050" dirty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6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A745FD7C-D88D-44D9-8898-BC55B65F1BB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/>
              <a:t>태그에 적용 가능한 스타일</a:t>
            </a:r>
            <a:endParaRPr lang="en-US" altLang="ko-KR" sz="1400" dirty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&lt;style&gt;&lt;/style&gt; </a:t>
            </a:r>
            <a:r>
              <a:rPr lang="ko-KR" altLang="en-US" sz="1200" dirty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/>
              <a:t>style </a:t>
            </a:r>
            <a:r>
              <a:rPr lang="ko-KR" altLang="en-US" sz="1200" dirty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0" name="내용 개체 틀 18">
            <a:extLst>
              <a:ext uri="{FF2B5EF4-FFF2-40B4-BE49-F238E27FC236}">
                <a16:creationId xmlns:a16="http://schemas.microsoft.com/office/drawing/2014/main" id="{CDF69488-C117-49A9-8D9C-63CD3E51AA90}"/>
              </a:ext>
            </a:extLst>
          </p:cNvPr>
          <p:cNvSpPr txBox="1">
            <a:spLocks/>
          </p:cNvSpPr>
          <p:nvPr/>
        </p:nvSpPr>
        <p:spPr>
          <a:xfrm>
            <a:off x="4844901" y="1412776"/>
            <a:ext cx="38862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600" b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sz="1400" kern="0"/>
              <a:t>스타일 합치기</a:t>
            </a:r>
            <a:r>
              <a:rPr lang="en-US" altLang="ko-KR" sz="1400" kern="0"/>
              <a:t>(cascading)</a:t>
            </a:r>
            <a:r>
              <a:rPr lang="ko-KR" altLang="en-US" sz="1400" kern="0"/>
              <a:t>와 오버라이딩</a:t>
            </a:r>
            <a:r>
              <a:rPr lang="en-US" altLang="ko-KR" sz="1400" kern="0"/>
              <a:t>(overriding)</a:t>
            </a:r>
            <a:r>
              <a:rPr lang="ko-KR" altLang="en-US" sz="1400" kern="0"/>
              <a:t>이란</a:t>
            </a:r>
            <a:r>
              <a:rPr lang="en-US" altLang="ko-KR" sz="1400" kern="0"/>
              <a:t>?</a:t>
            </a:r>
            <a:endParaRPr lang="ko-KR" altLang="en-US" sz="1400" kern="0"/>
          </a:p>
          <a:p>
            <a:pPr lvl="1"/>
            <a:r>
              <a:rPr lang="ko-KR" altLang="en-US" b="0" kern="0"/>
              <a:t>태그에 적용되는 모든 스타일이 합쳐지고</a:t>
            </a:r>
            <a:r>
              <a:rPr lang="en-US" altLang="ko-KR" b="0" kern="0"/>
              <a:t>, </a:t>
            </a:r>
            <a:r>
              <a:rPr lang="ko-KR" altLang="en-US" b="0" kern="0"/>
              <a:t>동일한 스타일은 순위가 높은 스타일이 우선 적용되는 규칙</a:t>
            </a:r>
            <a:endParaRPr lang="ko-KR" altLang="en-US" b="0" kern="0" dirty="0"/>
          </a:p>
        </p:txBody>
      </p:sp>
      <p:grpSp>
        <p:nvGrpSpPr>
          <p:cNvPr id="11" name="그룹 7">
            <a:extLst>
              <a:ext uri="{FF2B5EF4-FFF2-40B4-BE49-F238E27FC236}">
                <a16:creationId xmlns:a16="http://schemas.microsoft.com/office/drawing/2014/main" id="{EDA00304-D7C6-4EE3-B2F2-1FC4ACB04A28}"/>
              </a:ext>
            </a:extLst>
          </p:cNvPr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13" name="아래쪽 화살표 35">
              <a:extLst>
                <a:ext uri="{FF2B5EF4-FFF2-40B4-BE49-F238E27FC236}">
                  <a16:creationId xmlns:a16="http://schemas.microsoft.com/office/drawing/2014/main" id="{E1D8D93D-F72A-4CED-A8A2-DE26E4BFCE58}"/>
                </a:ext>
              </a:extLst>
            </p:cNvPr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7">
              <a:extLst>
                <a:ext uri="{FF2B5EF4-FFF2-40B4-BE49-F238E27FC236}">
                  <a16:creationId xmlns:a16="http://schemas.microsoft.com/office/drawing/2014/main" id="{F8B03009-269F-427D-A897-D0F0EAE6B84D}"/>
                </a:ext>
              </a:extLst>
            </p:cNvPr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&lt;style&gt;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/>
                <a:t>p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{ color : blue;  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/>
                <a:t>}</a:t>
              </a:r>
            </a:p>
            <a:p>
              <a:pPr defTabSz="180000" fontAlgn="base" latinLnBrk="0"/>
              <a:r>
                <a:rPr lang="en-US" altLang="ko-KR" sz="1200" dirty="0"/>
                <a:t>&lt;/style&gt;</a:t>
              </a:r>
              <a:endParaRPr lang="ko-KR" altLang="en-US" sz="1200" dirty="0"/>
            </a:p>
          </p:txBody>
        </p:sp>
        <p:sp>
          <p:nvSpPr>
            <p:cNvPr id="15" name="모서리가 둥근 직사각형 27">
              <a:extLst>
                <a:ext uri="{FF2B5EF4-FFF2-40B4-BE49-F238E27FC236}">
                  <a16:creationId xmlns:a16="http://schemas.microsoft.com/office/drawing/2014/main" id="{44CFD6B0-E5C8-4CE2-B75D-34BF45E0DD73}"/>
                </a:ext>
              </a:extLst>
            </p:cNvPr>
            <p:cNvSpPr/>
            <p:nvPr/>
          </p:nvSpPr>
          <p:spPr>
            <a:xfrm>
              <a:off x="3088635" y="3331974"/>
              <a:ext cx="2886770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black;   font-size : 16px; </a:t>
              </a:r>
              <a:r>
                <a:rPr lang="en-US" altLang="ko-KR" sz="1200" b="1" dirty="0"/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135EF8-8081-41D0-9F4B-B880E7C18991}"/>
                </a:ext>
              </a:extLst>
            </p:cNvPr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브라우저 디폴트 스타일</a:t>
              </a:r>
            </a:p>
          </p:txBody>
        </p:sp>
        <p:sp>
          <p:nvSpPr>
            <p:cNvPr id="17" name="직사각형 11">
              <a:extLst>
                <a:ext uri="{FF2B5EF4-FFF2-40B4-BE49-F238E27FC236}">
                  <a16:creationId xmlns:a16="http://schemas.microsoft.com/office/drawing/2014/main" id="{46AD9A9B-C371-4EF9-8909-AA3ACFD3D652}"/>
                </a:ext>
              </a:extLst>
            </p:cNvPr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/>
                <a:t>background : </a:t>
              </a:r>
              <a:r>
                <a:rPr lang="en-US" altLang="ko-KR" sz="1200" b="1" dirty="0" err="1"/>
                <a:t>mistyrose</a:t>
              </a:r>
              <a:r>
                <a:rPr lang="en-US" altLang="ko-KR" sz="1200" b="1" dirty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8" name="직사각형 29">
              <a:extLst>
                <a:ext uri="{FF2B5EF4-FFF2-40B4-BE49-F238E27FC236}">
                  <a16:creationId xmlns:a16="http://schemas.microsoft.com/office/drawing/2014/main" id="{48CD9851-55CB-4FF6-87ED-10653E630D9B}"/>
                </a:ext>
              </a:extLst>
            </p:cNvPr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19" name="직사각형 30">
              <a:extLst>
                <a:ext uri="{FF2B5EF4-FFF2-40B4-BE49-F238E27FC236}">
                  <a16:creationId xmlns:a16="http://schemas.microsoft.com/office/drawing/2014/main" id="{E0F51C03-F86E-47F5-8BE9-919DD7487252}"/>
                </a:ext>
              </a:extLst>
            </p:cNvPr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&lt;p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&lt;/p&gt;</a:t>
              </a:r>
            </a:p>
          </p:txBody>
        </p:sp>
        <p:sp>
          <p:nvSpPr>
            <p:cNvPr id="20" name="직사각형 31">
              <a:extLst>
                <a:ext uri="{FF2B5EF4-FFF2-40B4-BE49-F238E27FC236}">
                  <a16:creationId xmlns:a16="http://schemas.microsoft.com/office/drawing/2014/main" id="{7995B41F-FF24-4A90-82F8-65188F87BB21}"/>
                </a:ext>
              </a:extLst>
            </p:cNvPr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&lt;style&gt;</a:t>
              </a:r>
              <a:endParaRPr lang="ko-KR" altLang="en-US" sz="1200" dirty="0"/>
            </a:p>
          </p:txBody>
        </p:sp>
        <p:sp>
          <p:nvSpPr>
            <p:cNvPr id="21" name="직사각형 32">
              <a:extLst>
                <a:ext uri="{FF2B5EF4-FFF2-40B4-BE49-F238E27FC236}">
                  <a16:creationId xmlns:a16="http://schemas.microsoft.com/office/drawing/2014/main" id="{FEFC377B-C1FB-46C2-9047-9CF0E53BB316}"/>
                </a:ext>
              </a:extLst>
            </p:cNvPr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style </a:t>
              </a:r>
              <a:r>
                <a:rPr lang="ko-KR" altLang="en-US" sz="1200" dirty="0"/>
                <a:t>속성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2C48E5-7500-46C4-B719-0822EC247D2F}"/>
                </a:ext>
              </a:extLst>
            </p:cNvPr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높음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B0499F-81CF-4D23-9C76-14E035575CCD}"/>
                </a:ext>
              </a:extLst>
            </p:cNvPr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>
                  <a:solidFill>
                    <a:srgbClr val="00B050"/>
                  </a:solidFill>
                </a:rPr>
                <a:t>순위 낮음</a:t>
              </a:r>
            </a:p>
          </p:txBody>
        </p:sp>
        <p:sp>
          <p:nvSpPr>
            <p:cNvPr id="24" name="타원 40">
              <a:extLst>
                <a:ext uri="{FF2B5EF4-FFF2-40B4-BE49-F238E27FC236}">
                  <a16:creationId xmlns:a16="http://schemas.microsoft.com/office/drawing/2014/main" id="{9035E36D-0D5F-43FD-9F6B-5C14A0AD416A}"/>
                </a:ext>
              </a:extLst>
            </p:cNvPr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41">
              <a:extLst>
                <a:ext uri="{FF2B5EF4-FFF2-40B4-BE49-F238E27FC236}">
                  <a16:creationId xmlns:a16="http://schemas.microsoft.com/office/drawing/2014/main" id="{64D14D8A-702A-490A-9B11-74F15D564D08}"/>
                </a:ext>
              </a:extLst>
            </p:cNvPr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42">
              <a:extLst>
                <a:ext uri="{FF2B5EF4-FFF2-40B4-BE49-F238E27FC236}">
                  <a16:creationId xmlns:a16="http://schemas.microsoft.com/office/drawing/2014/main" id="{5DDCA7C7-D5E0-42C5-9AEB-6E36C6ABE308}"/>
                </a:ext>
              </a:extLst>
            </p:cNvPr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43">
              <a:extLst>
                <a:ext uri="{FF2B5EF4-FFF2-40B4-BE49-F238E27FC236}">
                  <a16:creationId xmlns:a16="http://schemas.microsoft.com/office/drawing/2014/main" id="{61605164-88D8-4807-98F3-F96BBE68C693}"/>
                </a:ext>
              </a:extLst>
            </p:cNvPr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오른쪽 화살표 45">
              <a:extLst>
                <a:ext uri="{FF2B5EF4-FFF2-40B4-BE49-F238E27FC236}">
                  <a16:creationId xmlns:a16="http://schemas.microsoft.com/office/drawing/2014/main" id="{C523DA01-90D5-4874-B090-FBBA56844D21}"/>
                </a:ext>
              </a:extLst>
            </p:cNvPr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1">
              <a:extLst>
                <a:ext uri="{FF2B5EF4-FFF2-40B4-BE49-F238E27FC236}">
                  <a16:creationId xmlns:a16="http://schemas.microsoft.com/office/drawing/2014/main" id="{8F49A8A6-4AE2-4E11-8926-A98713E50B15}"/>
                </a:ext>
              </a:extLst>
            </p:cNvPr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4">
              <a:extLst>
                <a:ext uri="{FF2B5EF4-FFF2-40B4-BE49-F238E27FC236}">
                  <a16:creationId xmlns:a16="http://schemas.microsoft.com/office/drawing/2014/main" id="{6502F523-F0B3-49BE-82E0-9451CFB7DC3D}"/>
                </a:ext>
              </a:extLst>
            </p:cNvPr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5">
              <a:extLst>
                <a:ext uri="{FF2B5EF4-FFF2-40B4-BE49-F238E27FC236}">
                  <a16:creationId xmlns:a16="http://schemas.microsoft.com/office/drawing/2014/main" id="{2B6E39C2-E83B-4348-B175-DE80F46E26EF}"/>
                </a:ext>
              </a:extLst>
            </p:cNvPr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3">
              <a:extLst>
                <a:ext uri="{FF2B5EF4-FFF2-40B4-BE49-F238E27FC236}">
                  <a16:creationId xmlns:a16="http://schemas.microsoft.com/office/drawing/2014/main" id="{2097657E-5738-403C-A3E2-590D33B33D17}"/>
                </a:ext>
              </a:extLst>
            </p:cNvPr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background: </a:t>
              </a:r>
              <a:r>
                <a:rPr lang="en-US" altLang="ko-KR" sz="1200" dirty="0" err="1"/>
                <a:t>mistyrose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color : blue;</a:t>
              </a:r>
            </a:p>
            <a:p>
              <a:pPr defTabSz="180000"/>
              <a:r>
                <a:rPr lang="en-US" altLang="ko-KR" sz="1200" dirty="0"/>
                <a:t>font-size : 25px;</a:t>
              </a:r>
              <a:endParaRPr lang="ko-KR" altLang="en-US" sz="1200" dirty="0"/>
            </a:p>
          </p:txBody>
        </p:sp>
        <p:sp>
          <p:nvSpPr>
            <p:cNvPr id="33" name="직사각형 34">
              <a:extLst>
                <a:ext uri="{FF2B5EF4-FFF2-40B4-BE49-F238E27FC236}">
                  <a16:creationId xmlns:a16="http://schemas.microsoft.com/office/drawing/2014/main" id="{31647BF7-189B-4D2E-86C9-D4E8EC2C83B0}"/>
                </a:ext>
              </a:extLst>
            </p:cNvPr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의</a:t>
              </a:r>
              <a:endParaRPr lang="en-US" altLang="ko-KR" sz="1200" dirty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:a16="http://schemas.microsoft.com/office/drawing/2014/main" id="{AAEB63A8-CCB0-45E7-AAF2-883D61E01053}"/>
              </a:ext>
            </a:extLst>
          </p:cNvPr>
          <p:cNvSpPr txBox="1">
            <a:spLocks/>
          </p:cNvSpPr>
          <p:nvPr/>
        </p:nvSpPr>
        <p:spPr>
          <a:xfrm>
            <a:off x="609600" y="57633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CSS3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규칙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–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스타일 합치기와 오버라이딩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75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다음은 </a:t>
            </a:r>
            <a:r>
              <a:rPr lang="en-US" altLang="ko-KR" sz="1600" dirty="0"/>
              <a:t>&lt;p&gt; </a:t>
            </a:r>
            <a:r>
              <a:rPr lang="ko-KR" altLang="en-US" sz="1600" dirty="0"/>
              <a:t>태그에 여러 스타일시트가 중첩된 경우이다</a:t>
            </a:r>
            <a:r>
              <a:rPr lang="en-US" altLang="ko-KR" sz="1600" dirty="0"/>
              <a:t>. </a:t>
            </a:r>
            <a:r>
              <a:rPr lang="ko-KR" altLang="en-US" sz="1600" dirty="0"/>
              <a:t>출력되는 모양을 예측해보라</a:t>
            </a:r>
            <a:r>
              <a:rPr lang="en-US" altLang="ko-KR" sz="16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16BEF-1B1B-4B8C-8CC1-37828685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308" y="739543"/>
            <a:ext cx="7271692" cy="54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2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en-US" altLang="ko-KR" sz="2000" dirty="0"/>
              <a:t>CSS </a:t>
            </a:r>
            <a:r>
              <a:rPr lang="ko-KR" altLang="en-US" sz="2000" dirty="0"/>
              <a:t>이해 및 활용</a:t>
            </a:r>
            <a:endParaRPr lang="en-US" altLang="ko-KR" sz="20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E01011-C1ED-4545-8C2C-4EDE9E0C9ABE}"/>
              </a:ext>
            </a:extLst>
          </p:cNvPr>
          <p:cNvSpPr/>
          <p:nvPr/>
        </p:nvSpPr>
        <p:spPr>
          <a:xfrm>
            <a:off x="1210836" y="1800205"/>
            <a:ext cx="4953000" cy="23575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 </a:t>
            </a:r>
            <a:r>
              <a:rPr lang="ko-KR" altLang="en-US" dirty="0"/>
              <a:t>언어가 무엇인지 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 </a:t>
            </a: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시트를 작성하는 방법을 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E7D073F-654E-4C80-911A-369FA83672A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모양을 꾸밀 스타일 시트를 선택하는 기능</a:t>
            </a:r>
            <a:endParaRPr lang="en-US" altLang="ko-KR" dirty="0"/>
          </a:p>
          <a:p>
            <a:pPr lvl="2"/>
            <a:r>
              <a:rPr lang="ko-KR" altLang="en-US" dirty="0"/>
              <a:t>여러 유형의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/>
              <a:t>태그에 </a:t>
            </a:r>
            <a:r>
              <a:rPr lang="en-US" altLang="ko-KR" dirty="0" err="1"/>
              <a:t>color:brown</a:t>
            </a:r>
            <a:r>
              <a:rPr lang="en-US" altLang="ko-KR" dirty="0"/>
              <a:t> </a:t>
            </a:r>
            <a:r>
              <a:rPr lang="ko-KR" altLang="en-US" dirty="0"/>
              <a:t>스타일을 적용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</a:t>
            </a:r>
            <a:r>
              <a:rPr lang="ko-KR" altLang="en-US" dirty="0"/>
              <a:t>하는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en-US" altLang="ko-KR" dirty="0"/>
              <a:t>h3</a:t>
            </a:r>
            <a:r>
              <a:rPr lang="ko-KR" altLang="en-US" dirty="0"/>
              <a:t>를 만든 사례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3" name="그림 7">
            <a:extLst>
              <a:ext uri="{FF2B5EF4-FFF2-40B4-BE49-F238E27FC236}">
                <a16:creationId xmlns:a16="http://schemas.microsoft.com/office/drawing/2014/main" id="{224E2300-D0D0-47EE-A886-23FA6C5B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ECD88-596E-4D78-9D3E-335E476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00" y="1514690"/>
            <a:ext cx="7200000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9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2328570-2FD5-4385-8CA1-D74EB49EDF9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태그 이름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 이름이 </a:t>
            </a:r>
            <a:r>
              <a:rPr lang="ko-KR" altLang="en-US" dirty="0" err="1"/>
              <a:t>셀렉터로</a:t>
            </a:r>
            <a:r>
              <a:rPr lang="ko-KR" altLang="en-US" dirty="0"/>
              <a:t> 사용되는 유형</a:t>
            </a:r>
            <a:endParaRPr lang="en-US" altLang="ko-KR" dirty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이름의 모든 태그에 </a:t>
            </a:r>
            <a:r>
              <a:rPr lang="en-US" altLang="ko-KR" dirty="0"/>
              <a:t>CSS3 </a:t>
            </a:r>
            <a:r>
              <a:rPr lang="ko-KR" altLang="en-US" dirty="0"/>
              <a:t>스타일 시트 적용</a:t>
            </a:r>
          </a:p>
          <a:p>
            <a:pPr lvl="1"/>
            <a:endParaRPr lang="ko-KR" altLang="en-US" b="1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C74852E3-3BE1-4560-A03F-0AB5A9D7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21">
            <a:extLst>
              <a:ext uri="{FF2B5EF4-FFF2-40B4-BE49-F238E27FC236}">
                <a16:creationId xmlns:a16="http://schemas.microsoft.com/office/drawing/2014/main" id="{F1B2F2F6-1DD6-40DC-846C-08F8323E50E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class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body</a:t>
            </a:r>
            <a:r>
              <a:rPr lang="en-US" altLang="ko-KR" b="1" dirty="0" err="1"/>
              <a:t>.main</a:t>
            </a:r>
            <a:r>
              <a:rPr lang="en-US" altLang="ko-KR" dirty="0"/>
              <a:t> 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&lt;body class=“main”&gt; </a:t>
            </a:r>
            <a:r>
              <a:rPr lang="ko-KR" altLang="en-US" dirty="0"/>
              <a:t>태그에만</a:t>
            </a:r>
            <a:r>
              <a:rPr lang="en-US" altLang="ko-KR" dirty="0"/>
              <a:t> </a:t>
            </a:r>
            <a:r>
              <a:rPr lang="ko-KR" altLang="en-US" dirty="0"/>
              <a:t>적용 가능</a:t>
            </a:r>
            <a:endParaRPr lang="en-US" altLang="ko-KR" dirty="0"/>
          </a:p>
          <a:p>
            <a:pPr marL="45720" indent="0">
              <a:buNone/>
            </a:pPr>
            <a:endParaRPr lang="ko-KR" altLang="en-US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D8533C89-1D36-40F8-9150-F5F14487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04864"/>
            <a:ext cx="6729413" cy="30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9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15">
            <a:extLst>
              <a:ext uri="{FF2B5EF4-FFF2-40B4-BE49-F238E27FC236}">
                <a16:creationId xmlns:a16="http://schemas.microsoft.com/office/drawing/2014/main" id="{02E7661F-6EB8-453B-9E90-6C0E816D52C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으로 시작하는 이름의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속성으로만 지정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}</a:t>
            </a:r>
            <a:r>
              <a:rPr lang="ko-KR" altLang="en-US" dirty="0"/>
              <a:t> </a:t>
            </a:r>
            <a:r>
              <a:rPr lang="ko-KR" altLang="en-US" dirty="0" err="1"/>
              <a:t>셀렉터는</a:t>
            </a:r>
            <a:r>
              <a:rPr lang="ko-KR" altLang="en-US" dirty="0"/>
              <a:t> 다음 사용 불가능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         &lt;p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7E054407-D12E-4C8B-8D55-9443EDBA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셀렉터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조합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01836A0-3F8F-44A3-8397-A543CDF901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err="1"/>
              <a:t>셀렉터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조합에 적합한 </a:t>
            </a:r>
            <a:r>
              <a:rPr lang="en-US" altLang="ko-KR" dirty="0"/>
              <a:t>HTML </a:t>
            </a:r>
            <a:r>
              <a:rPr lang="ko-KR" altLang="en-US" dirty="0"/>
              <a:t>태그에만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자식 </a:t>
            </a:r>
            <a:r>
              <a:rPr lang="ko-KR" altLang="en-US" dirty="0" err="1"/>
              <a:t>셀렉터</a:t>
            </a:r>
            <a:r>
              <a:rPr lang="en-US" altLang="ko-KR" dirty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/>
              <a:t>조합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div &gt;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/>
              <a:t>자손 </a:t>
            </a:r>
            <a:r>
              <a:rPr lang="ko-KR" altLang="en-US" dirty="0" err="1"/>
              <a:t>셀렉터</a:t>
            </a:r>
            <a:r>
              <a:rPr lang="en-US" altLang="ko-KR" dirty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태그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5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자식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셀렉터와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자손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5AEC3A61-CAE6-4AAA-A8DB-7193A7B8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전체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셀렉터와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속성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E480D94-40D1-4C93-BFFC-1DA50EA2DE3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셀렉터</a:t>
            </a:r>
            <a:r>
              <a:rPr lang="en-US" altLang="ko-KR" dirty="0"/>
              <a:t>(universal selector)</a:t>
            </a:r>
          </a:p>
          <a:p>
            <a:pPr lvl="1"/>
            <a:r>
              <a:rPr lang="ko-KR" altLang="en-US" dirty="0"/>
              <a:t>와일드 문자</a:t>
            </a:r>
            <a:r>
              <a:rPr lang="en-US" altLang="ko-KR" dirty="0"/>
              <a:t>(*)</a:t>
            </a:r>
            <a:r>
              <a:rPr lang="ko-KR" altLang="en-US" dirty="0"/>
              <a:t>를 사용하여 모든 태그에 적용시키는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* { color : green; }</a:t>
            </a:r>
          </a:p>
          <a:p>
            <a:pPr lvl="2"/>
            <a:r>
              <a:rPr lang="ko-KR" altLang="en-US" dirty="0"/>
              <a:t>웹 페이지의 모든 태그에 적용</a:t>
            </a:r>
            <a:r>
              <a:rPr lang="en-US" altLang="ko-KR" dirty="0"/>
              <a:t>. </a:t>
            </a:r>
            <a:r>
              <a:rPr lang="ko-KR" altLang="en-US" dirty="0"/>
              <a:t>텍스트 색을 </a:t>
            </a:r>
            <a:r>
              <a:rPr lang="en-US" altLang="ko-KR" dirty="0"/>
              <a:t>green</a:t>
            </a:r>
            <a:r>
              <a:rPr lang="ko-KR" altLang="en-US" dirty="0"/>
              <a:t>으로 칠함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속성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input[type=text] { color : red; } </a:t>
            </a:r>
          </a:p>
          <a:p>
            <a:pPr lvl="2"/>
            <a:r>
              <a:rPr lang="en-US" altLang="ko-KR" dirty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적용</a:t>
            </a:r>
            <a:endParaRPr lang="en-US" altLang="ko-KR" dirty="0"/>
          </a:p>
          <a:p>
            <a:pPr lvl="2"/>
            <a:r>
              <a:rPr lang="en-US" altLang="ko-KR" dirty="0"/>
              <a:t>&lt;input</a:t>
            </a:r>
            <a:r>
              <a:rPr lang="ko-KR" altLang="en-US" dirty="0"/>
              <a:t> </a:t>
            </a:r>
            <a:r>
              <a:rPr lang="en-US" altLang="ko-KR" dirty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6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가상 클래스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(pseudo-class)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셀렉터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3FC2A34-52AE-43B4-A806-D458739B40DF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600" b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/>
              <a:t>어떤 조건이나 상황에서 스타일을 적용하도록 만든 셀렉터</a:t>
            </a:r>
            <a:endParaRPr lang="en-US" altLang="ko-KR" kern="0"/>
          </a:p>
          <a:p>
            <a:pPr lvl="1"/>
            <a:r>
              <a:rPr lang="en-US" altLang="ko-KR" b="0" kern="0"/>
              <a:t>40</a:t>
            </a:r>
            <a:r>
              <a:rPr lang="ko-KR" altLang="en-US" b="0" kern="0"/>
              <a:t>개 이상의 많은 가상 클래스 셀렉터 있음</a:t>
            </a:r>
            <a:endParaRPr lang="en-US" altLang="ko-KR" b="0" kern="0"/>
          </a:p>
          <a:p>
            <a:pPr marL="685800" lvl="2" indent="0">
              <a:buFontTx/>
              <a:buNone/>
            </a:pPr>
            <a:r>
              <a:rPr lang="ko-KR" altLang="en-US" b="0" kern="0"/>
              <a:t>예</a:t>
            </a:r>
            <a:r>
              <a:rPr lang="en-US" altLang="ko-KR" b="0" kern="0"/>
              <a:t>1) a:visited { color : green; }</a:t>
            </a:r>
          </a:p>
          <a:p>
            <a:pPr lvl="3"/>
            <a:r>
              <a:rPr lang="ko-KR" altLang="en-US" b="0" kern="0"/>
              <a:t>방문한 </a:t>
            </a:r>
            <a:r>
              <a:rPr lang="en-US" altLang="ko-KR" b="0" kern="0"/>
              <a:t>&lt;a&gt;</a:t>
            </a:r>
            <a:r>
              <a:rPr lang="ko-KR" altLang="en-US" b="0" kern="0"/>
              <a:t>의 링크 텍스트 색을 </a:t>
            </a:r>
            <a:r>
              <a:rPr lang="en-US" altLang="ko-KR" b="0" kern="0"/>
              <a:t>green</a:t>
            </a:r>
            <a:r>
              <a:rPr lang="ko-KR" altLang="en-US" b="0" kern="0"/>
              <a:t>으로 출력</a:t>
            </a:r>
            <a:endParaRPr lang="en-US" altLang="ko-KR" b="0" kern="0"/>
          </a:p>
          <a:p>
            <a:pPr marL="685800" lvl="2" indent="0">
              <a:buFontTx/>
              <a:buNone/>
            </a:pPr>
            <a:r>
              <a:rPr lang="ko-KR" altLang="en-US" b="0" kern="0"/>
              <a:t>예</a:t>
            </a:r>
            <a:r>
              <a:rPr lang="en-US" altLang="ko-KR" b="0" kern="0"/>
              <a:t>2) li:hover { background : yellowgreen; } </a:t>
            </a:r>
          </a:p>
          <a:p>
            <a:pPr lvl="3"/>
            <a:r>
              <a:rPr lang="en-US" altLang="ko-KR" b="0" kern="0"/>
              <a:t>&lt;li&gt; </a:t>
            </a:r>
            <a:r>
              <a:rPr lang="ko-KR" altLang="en-US" b="0" kern="0"/>
              <a:t>태그에 마우스가 올라오면</a:t>
            </a:r>
            <a:r>
              <a:rPr lang="en-US" altLang="ko-KR" b="0" kern="0"/>
              <a:t>, yellowgreen</a:t>
            </a:r>
            <a:r>
              <a:rPr lang="ko-KR" altLang="en-US" b="0" kern="0"/>
              <a:t>을 배경색으로 출력</a:t>
            </a:r>
            <a:r>
              <a:rPr lang="en-US" altLang="ko-KR" b="0" kern="0"/>
              <a:t>, </a:t>
            </a:r>
            <a:r>
              <a:rPr lang="ko-KR" altLang="en-US" b="0" kern="0"/>
              <a:t>내려가면 복귀</a:t>
            </a:r>
          </a:p>
          <a:p>
            <a:pPr lvl="1"/>
            <a:endParaRPr lang="en-US" altLang="ko-KR" b="0" kern="0"/>
          </a:p>
          <a:p>
            <a:pPr lvl="2"/>
            <a:endParaRPr lang="en-US" altLang="ko-KR" b="0" kern="0"/>
          </a:p>
          <a:p>
            <a:pPr lvl="1"/>
            <a:endParaRPr lang="ko-KR" altLang="en-US" b="0" kern="0"/>
          </a:p>
          <a:p>
            <a:endParaRPr lang="ko-KR" altLang="en-US" kern="0" dirty="0"/>
          </a:p>
        </p:txBody>
      </p:sp>
      <p:pic>
        <p:nvPicPr>
          <p:cNvPr id="11" name="그림 5">
            <a:extLst>
              <a:ext uri="{FF2B5EF4-FFF2-40B4-BE49-F238E27FC236}">
                <a16:creationId xmlns:a16="http://schemas.microsoft.com/office/drawing/2014/main" id="{7650D5A7-1B2E-4EB6-9A46-DA324CD6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027223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1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:</a:t>
            </a:r>
            <a:r>
              <a:rPr lang="en-US" altLang="ko-KR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firstletter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:hover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의 사용 사례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그림 4">
            <a:extLst>
              <a:ext uri="{FF2B5EF4-FFF2-40B4-BE49-F238E27FC236}">
                <a16:creationId xmlns:a16="http://schemas.microsoft.com/office/drawing/2014/main" id="{3823704C-22FC-4315-8965-2C37EF090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CSS</a:t>
            </a:r>
            <a:r>
              <a:rPr lang="ko-KR" altLang="en-US" sz="1200" dirty="0"/>
              <a:t>를 활용할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무척 많은 </a:t>
            </a:r>
            <a:r>
              <a:rPr lang="en-US" altLang="ko-KR" sz="1200" dirty="0" err="1"/>
              <a:t>css</a:t>
            </a:r>
            <a:r>
              <a:rPr lang="ko-KR" altLang="en-US" sz="1200" dirty="0"/>
              <a:t>연습으로 </a:t>
            </a:r>
            <a:r>
              <a:rPr lang="en-US" altLang="ko-KR" sz="1200" dirty="0"/>
              <a:t>html</a:t>
            </a:r>
            <a:r>
              <a:rPr lang="ko-KR" altLang="en-US" sz="1200" dirty="0"/>
              <a:t>에 자유자재로 적용할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셀렉터</a:t>
            </a:r>
            <a:r>
              <a:rPr lang="ko-KR" altLang="en-US" sz="1600" dirty="0"/>
              <a:t> 활용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6701B-A4D7-417B-8850-C71692BC4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607" y="935735"/>
            <a:ext cx="6880152" cy="43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에서 색 표현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ADA7707-1B78-4829-9ED6-683BB08A9FD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3 </a:t>
            </a:r>
            <a:r>
              <a:rPr lang="ko-KR" altLang="en-US" sz="2000" dirty="0"/>
              <a:t>가지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16</a:t>
            </a:r>
            <a:r>
              <a:rPr lang="ko-KR" altLang="en-US" sz="1800" dirty="0"/>
              <a:t>진수 코드로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10</a:t>
            </a:r>
            <a:r>
              <a:rPr lang="ko-KR" altLang="en-US" sz="1800" dirty="0"/>
              <a:t>진수 코드와 </a:t>
            </a:r>
            <a:r>
              <a:rPr lang="en-US" altLang="ko-KR" sz="1800" dirty="0"/>
              <a:t>RGB()</a:t>
            </a:r>
            <a:r>
              <a:rPr lang="ko-KR" altLang="en-US" sz="1800" dirty="0"/>
              <a:t>로 표현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색 이름으로 표현</a:t>
            </a:r>
            <a:endParaRPr lang="en-US" altLang="ko-KR" sz="1800" dirty="0"/>
          </a:p>
          <a:p>
            <a:pPr lvl="2"/>
            <a:r>
              <a:rPr lang="en-US" altLang="ko-KR" sz="1600" dirty="0"/>
              <a:t>CSS3 </a:t>
            </a:r>
            <a:r>
              <a:rPr lang="ko-KR" altLang="en-US" sz="1600" dirty="0"/>
              <a:t>표준에서는 </a:t>
            </a:r>
            <a:r>
              <a:rPr lang="en-US" altLang="ko-KR" sz="1600" dirty="0"/>
              <a:t>140</a:t>
            </a:r>
            <a:r>
              <a:rPr lang="ko-KR" altLang="en-US" sz="1600" dirty="0"/>
              <a:t>개 색의 이름을 정하고 있음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3" name="직사각형 4">
            <a:extLst>
              <a:ext uri="{FF2B5EF4-FFF2-40B4-BE49-F238E27FC236}">
                <a16:creationId xmlns:a16="http://schemas.microsoft.com/office/drawing/2014/main" id="{4236A3B8-591F-4C9F-ACBB-40312587D357}"/>
              </a:ext>
            </a:extLst>
          </p:cNvPr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(138, 43, 226)</a:t>
            </a:r>
            <a:r>
              <a:rPr lang="en-US" altLang="ko-KR" sz="1600" dirty="0"/>
              <a:t>; }</a:t>
            </a:r>
            <a:r>
              <a:rPr lang="en-US" altLang="ko-KR" sz="1600" dirty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}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 색 이름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grpSp>
        <p:nvGrpSpPr>
          <p:cNvPr id="14" name="그룹 8">
            <a:extLst>
              <a:ext uri="{FF2B5EF4-FFF2-40B4-BE49-F238E27FC236}">
                <a16:creationId xmlns:a16="http://schemas.microsoft.com/office/drawing/2014/main" id="{36AF1B52-5322-413E-A3DB-9D1A78CA8E9D}"/>
              </a:ext>
            </a:extLst>
          </p:cNvPr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35F93186-0D79-4092-B14A-6C55EEA25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>
                  <a:solidFill>
                    <a:srgbClr val="0070C0"/>
                  </a:solidFill>
                </a:rPr>
                <a:t>8A2BE2</a:t>
              </a:r>
            </a:p>
          </p:txBody>
        </p: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9D8EA74E-D4E4-4700-8F41-3994BFF60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AA97D0C5-092C-449C-9D74-CE292D104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E794735D-DB7F-4359-9523-7101BA9CF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19" name="직사각형 53">
              <a:extLst>
                <a:ext uri="{FF2B5EF4-FFF2-40B4-BE49-F238E27FC236}">
                  <a16:creationId xmlns:a16="http://schemas.microsoft.com/office/drawing/2014/main" id="{6218CCFD-DBDC-4C51-BD35-35D5FC9CDD71}"/>
                </a:ext>
              </a:extLst>
            </p:cNvPr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0x8A(138),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0x2B(43),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0xE2(226)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20" name="오른쪽 대괄호 55">
              <a:extLst>
                <a:ext uri="{FF2B5EF4-FFF2-40B4-BE49-F238E27FC236}">
                  <a16:creationId xmlns:a16="http://schemas.microsoft.com/office/drawing/2014/main" id="{0B8D3878-CEFA-4626-B951-57E4F7D5CC62}"/>
                </a:ext>
              </a:extLst>
            </p:cNvPr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대괄호 56">
              <a:extLst>
                <a:ext uri="{FF2B5EF4-FFF2-40B4-BE49-F238E27FC236}">
                  <a16:creationId xmlns:a16="http://schemas.microsoft.com/office/drawing/2014/main" id="{E206EF08-9156-4726-93C2-D489BC2A1147}"/>
                </a:ext>
              </a:extLst>
            </p:cNvPr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대괄호 57">
              <a:extLst>
                <a:ext uri="{FF2B5EF4-FFF2-40B4-BE49-F238E27FC236}">
                  <a16:creationId xmlns:a16="http://schemas.microsoft.com/office/drawing/2014/main" id="{C5BB52A9-895C-4A1B-B522-9C981D04E93C}"/>
                </a:ext>
              </a:extLst>
            </p:cNvPr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58">
              <a:extLst>
                <a:ext uri="{FF2B5EF4-FFF2-40B4-BE49-F238E27FC236}">
                  <a16:creationId xmlns:a16="http://schemas.microsoft.com/office/drawing/2014/main" id="{C7CECD56-2040-43BE-90A1-63BB7A96FB4F}"/>
                </a:ext>
              </a:extLst>
            </p:cNvPr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_x190573304" descr="EMB000022d08cad">
              <a:extLst>
                <a:ext uri="{FF2B5EF4-FFF2-40B4-BE49-F238E27FC236}">
                  <a16:creationId xmlns:a16="http://schemas.microsoft.com/office/drawing/2014/main" id="{BFE924C3-D16C-418E-B50A-CF12EF0F6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9">
            <a:extLst>
              <a:ext uri="{FF2B5EF4-FFF2-40B4-BE49-F238E27FC236}">
                <a16:creationId xmlns:a16="http://schemas.microsoft.com/office/drawing/2014/main" id="{E33E7089-78BC-4D56-A7F2-BAF72A8D3F7E}"/>
              </a:ext>
            </a:extLst>
          </p:cNvPr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26" name="직사각형 29">
              <a:extLst>
                <a:ext uri="{FF2B5EF4-FFF2-40B4-BE49-F238E27FC236}">
                  <a16:creationId xmlns:a16="http://schemas.microsoft.com/office/drawing/2014/main" id="{B266D1E1-EF3F-4B0F-8A55-61E77E8C6F7C}"/>
                </a:ext>
              </a:extLst>
            </p:cNvPr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7" name="Text Box 9">
              <a:extLst>
                <a:ext uri="{FF2B5EF4-FFF2-40B4-BE49-F238E27FC236}">
                  <a16:creationId xmlns:a16="http://schemas.microsoft.com/office/drawing/2014/main" id="{76D97343-97E2-4367-8846-0D86E588C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04206200-88B5-41FF-9335-59F4743A6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9D572B56-8B7D-4DA1-A94D-272A8D4A3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30" name="오른쪽 대괄호 47">
              <a:extLst>
                <a:ext uri="{FF2B5EF4-FFF2-40B4-BE49-F238E27FC236}">
                  <a16:creationId xmlns:a16="http://schemas.microsoft.com/office/drawing/2014/main" id="{BC71D30E-D264-4D45-A87C-8CF4698118CC}"/>
                </a:ext>
              </a:extLst>
            </p:cNvPr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대괄호 48">
              <a:extLst>
                <a:ext uri="{FF2B5EF4-FFF2-40B4-BE49-F238E27FC236}">
                  <a16:creationId xmlns:a16="http://schemas.microsoft.com/office/drawing/2014/main" id="{827DEFFD-8172-4E47-89B5-B341A28E6FE4}"/>
                </a:ext>
              </a:extLst>
            </p:cNvPr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른쪽 대괄호 60">
              <a:extLst>
                <a:ext uri="{FF2B5EF4-FFF2-40B4-BE49-F238E27FC236}">
                  <a16:creationId xmlns:a16="http://schemas.microsoft.com/office/drawing/2014/main" id="{62105333-63E3-4DB4-8F76-75BB84F6AAAF}"/>
                </a:ext>
              </a:extLst>
            </p:cNvPr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61">
              <a:extLst>
                <a:ext uri="{FF2B5EF4-FFF2-40B4-BE49-F238E27FC236}">
                  <a16:creationId xmlns:a16="http://schemas.microsoft.com/office/drawing/2014/main" id="{765B82C1-71E5-4FC2-B32C-ACC61C7B9E2C}"/>
                </a:ext>
              </a:extLst>
            </p:cNvPr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_x190573304" descr="EMB000022d08cad">
              <a:extLst>
                <a:ext uri="{FF2B5EF4-FFF2-40B4-BE49-F238E27FC236}">
                  <a16:creationId xmlns:a16="http://schemas.microsoft.com/office/drawing/2014/main" id="{F6AC3345-BB80-46D4-AFD3-3DA43FA4E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63">
              <a:extLst>
                <a:ext uri="{FF2B5EF4-FFF2-40B4-BE49-F238E27FC236}">
                  <a16:creationId xmlns:a16="http://schemas.microsoft.com/office/drawing/2014/main" id="{C6ED6207-D999-4CCD-9DF1-C05CD164ED3C}"/>
                </a:ext>
              </a:extLst>
            </p:cNvPr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/>
                <a:t>빨간색</a:t>
              </a:r>
              <a:r>
                <a:rPr lang="en-US" altLang="ko-KR" sz="1000" dirty="0"/>
                <a:t>(r)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138,</a:t>
              </a:r>
            </a:p>
            <a:p>
              <a:pPr fontAlgn="base"/>
              <a:r>
                <a:rPr lang="ko-KR" altLang="en-US" sz="1000" dirty="0"/>
                <a:t>초록색</a:t>
              </a:r>
              <a:r>
                <a:rPr lang="en-US" altLang="ko-KR" sz="1000" dirty="0"/>
                <a:t>(g)</a:t>
              </a:r>
              <a:r>
                <a:rPr lang="ko-KR" altLang="en-US" sz="1000" dirty="0"/>
                <a:t> 성분 </a:t>
              </a:r>
              <a:r>
                <a:rPr lang="en-US" altLang="ko-KR" sz="1000" dirty="0"/>
                <a:t>43,</a:t>
              </a:r>
            </a:p>
            <a:p>
              <a:pPr fontAlgn="base"/>
              <a:r>
                <a:rPr lang="ko-KR" altLang="en-US" sz="1000" dirty="0"/>
                <a:t>파란색</a:t>
              </a:r>
              <a:r>
                <a:rPr lang="en-US" altLang="ko-KR" sz="1000" dirty="0"/>
                <a:t>(b) </a:t>
              </a:r>
              <a:r>
                <a:rPr lang="ko-KR" altLang="en-US" sz="1000" dirty="0"/>
                <a:t>성분 </a:t>
              </a:r>
              <a:r>
                <a:rPr lang="en-US" altLang="ko-KR" sz="1000" dirty="0"/>
                <a:t>226 </a:t>
              </a:r>
              <a:r>
                <a:rPr lang="ko-KR" altLang="en-US" sz="1000" dirty="0"/>
                <a:t>이</a:t>
              </a:r>
              <a:endParaRPr lang="en-US" altLang="ko-KR" sz="1000" dirty="0"/>
            </a:p>
            <a:p>
              <a:pPr fontAlgn="base"/>
              <a:r>
                <a:rPr lang="ko-KR" altLang="en-US" sz="1000" dirty="0"/>
                <a:t>혼합된 보라색</a:t>
              </a:r>
              <a:r>
                <a:rPr lang="en-US" altLang="ko-KR" sz="1000" dirty="0"/>
                <a:t>(</a:t>
              </a:r>
              <a:r>
                <a:rPr lang="en-US" altLang="ko-KR" sz="1000" dirty="0" err="1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8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의 표준 색 이름과 코드 중 일부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총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140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개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36" name="그림 2">
            <a:extLst>
              <a:ext uri="{FF2B5EF4-FFF2-40B4-BE49-F238E27FC236}">
                <a16:creationId xmlns:a16="http://schemas.microsoft.com/office/drawing/2014/main" id="{85F20F95-73DF-42CD-A602-71629E64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6E6870C-3770-428F-9936-1497076B8A4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색 관련 프로퍼티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내용 개체 틀 11">
            <a:extLst>
              <a:ext uri="{FF2B5EF4-FFF2-40B4-BE49-F238E27FC236}">
                <a16:creationId xmlns:a16="http://schemas.microsoft.com/office/drawing/2014/main" id="{14DBEFC7-8A22-470B-9DD6-85BF9E085251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5040560"/>
          </a:xfr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600" b="1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27088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2350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43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Char char="•"/>
              <a:defRPr sz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itchFamily="2" charset="2"/>
              <a:defRPr sz="1200">
                <a:solidFill>
                  <a:srgbClr val="221F1F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/>
              <a:t>색 관련 </a:t>
            </a:r>
            <a:r>
              <a:rPr lang="en-US" altLang="ko-KR" kern="0" dirty="0"/>
              <a:t>CSS3 </a:t>
            </a:r>
            <a:r>
              <a:rPr lang="ko-KR" altLang="en-US" kern="0" dirty="0"/>
              <a:t>프로퍼티들</a:t>
            </a:r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endParaRPr lang="en-US" altLang="ko-KR" kern="0" dirty="0"/>
          </a:p>
          <a:p>
            <a:r>
              <a:rPr lang="ko-KR" altLang="en-US" kern="0" dirty="0"/>
              <a:t>사례</a:t>
            </a:r>
            <a:endParaRPr lang="en-US" altLang="ko-KR" kern="0" dirty="0"/>
          </a:p>
          <a:p>
            <a:pPr lvl="1"/>
            <a:r>
              <a:rPr lang="en-US" altLang="ko-KR" b="0" kern="0" dirty="0"/>
              <a:t>div&gt; </a:t>
            </a:r>
            <a:r>
              <a:rPr lang="ko-KR" altLang="en-US" b="0" kern="0" dirty="0"/>
              <a:t>요소의 배경색과 글자 색 지정</a:t>
            </a:r>
          </a:p>
          <a:p>
            <a:pPr lvl="1"/>
            <a:endParaRPr lang="ko-KR" altLang="en-US" b="0" kern="0" dirty="0"/>
          </a:p>
        </p:txBody>
      </p:sp>
      <p:grpSp>
        <p:nvGrpSpPr>
          <p:cNvPr id="11" name="그룹 16">
            <a:extLst>
              <a:ext uri="{FF2B5EF4-FFF2-40B4-BE49-F238E27FC236}">
                <a16:creationId xmlns:a16="http://schemas.microsoft.com/office/drawing/2014/main" id="{34CE82AB-BC5A-47CD-AB7A-D8D64D0CD9ED}"/>
              </a:ext>
            </a:extLst>
          </p:cNvPr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839F9AFB-5989-4998-A440-B89D71AC3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85E3BB30-6450-49D9-A602-07CC62487930}"/>
                </a:ext>
              </a:extLst>
            </p:cNvPr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/>
                <a:t>	color 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				/* </a:t>
              </a:r>
              <a:r>
                <a:rPr lang="ko-KR" altLang="en-US" sz="1400" dirty="0" err="1"/>
                <a:t>글자색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 */</a:t>
              </a:r>
            </a:p>
            <a:p>
              <a:pPr defTabSz="180000"/>
              <a:r>
                <a:rPr lang="en-US" altLang="ko-KR" sz="1400" dirty="0"/>
                <a:t>	background-color : gold;	/* </a:t>
              </a:r>
              <a:r>
                <a:rPr lang="ko-KR" altLang="en-US" sz="1400" dirty="0"/>
                <a:t>배경색 </a:t>
              </a:r>
              <a:r>
                <a:rPr lang="en-US" altLang="ko-KR" sz="1400" dirty="0"/>
                <a:t>gold</a:t>
              </a:r>
              <a:r>
                <a:rPr lang="ko-KR" altLang="en-US" sz="1400" dirty="0"/>
                <a:t>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border-color : #6B8E23;		/* </a:t>
              </a:r>
              <a:r>
                <a:rPr lang="ko-KR" altLang="en-US" sz="1400" dirty="0" err="1"/>
                <a:t>테두리색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olivedrab</a:t>
              </a:r>
              <a:r>
                <a:rPr lang="en-US" altLang="ko-KR" sz="1400" dirty="0"/>
                <a:t>(#6B8E23)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273B4EBD-311C-4890-9C93-418CBF0C7D93}"/>
                </a:ext>
              </a:extLst>
            </p:cNvPr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6FE5E3-5F7B-4D25-BB4B-25E6B18F27E4}"/>
                </a:ext>
              </a:extLst>
            </p:cNvPr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9B0504-7DCF-4518-914E-747AE239D057}"/>
                </a:ext>
              </a:extLst>
            </p:cNvPr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17" name="자유형 2">
              <a:extLst>
                <a:ext uri="{FF2B5EF4-FFF2-40B4-BE49-F238E27FC236}">
                  <a16:creationId xmlns:a16="http://schemas.microsoft.com/office/drawing/2014/main" id="{719AD2E6-D95D-4350-B677-AFD8A3EF38C6}"/>
                </a:ext>
              </a:extLst>
            </p:cNvPr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" name="자유형 4">
              <a:extLst>
                <a:ext uri="{FF2B5EF4-FFF2-40B4-BE49-F238E27FC236}">
                  <a16:creationId xmlns:a16="http://schemas.microsoft.com/office/drawing/2014/main" id="{0F39FEC9-C286-4569-A04D-D9BD957F6D7E}"/>
                </a:ext>
              </a:extLst>
            </p:cNvPr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9" name="자유형 5">
              <a:extLst>
                <a:ext uri="{FF2B5EF4-FFF2-40B4-BE49-F238E27FC236}">
                  <a16:creationId xmlns:a16="http://schemas.microsoft.com/office/drawing/2014/main" id="{DB8A814E-56F5-46D0-BD5C-0DA259968C74}"/>
                </a:ext>
              </a:extLst>
            </p:cNvPr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2">
            <a:extLst>
              <a:ext uri="{FF2B5EF4-FFF2-40B4-BE49-F238E27FC236}">
                <a16:creationId xmlns:a16="http://schemas.microsoft.com/office/drawing/2014/main" id="{4FC64839-AEDC-413A-AAA4-D4CE3F7E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3" y="1889581"/>
            <a:ext cx="8443178" cy="10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5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색 활용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  </a:t>
            </a:r>
            <a:r>
              <a:rPr lang="en-US" altLang="ko-KR" sz="1050" dirty="0"/>
              <a:t>. </a:t>
            </a:r>
            <a:endParaRPr lang="ko-KR" altLang="en-US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D5087-6F13-46B0-8353-8BDF4B85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575" y="696097"/>
            <a:ext cx="6492803" cy="54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1E478C2-2249-44D0-A533-1A0089F938E9}"/>
              </a:ext>
            </a:extLst>
          </p:cNvPr>
          <p:cNvSpPr txBox="1">
            <a:spLocks/>
          </p:cNvSpPr>
          <p:nvPr/>
        </p:nvSpPr>
        <p:spPr>
          <a:xfrm>
            <a:off x="612648" y="563452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텍스트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1321D54-7974-4F6A-9E0A-E7CE79818AD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텍스트를 꾸미는 </a:t>
            </a:r>
            <a:r>
              <a:rPr lang="en-US" altLang="ko-KR" dirty="0"/>
              <a:t>CSS3 </a:t>
            </a:r>
            <a:r>
              <a:rPr lang="ko-KR" altLang="en-US" dirty="0"/>
              <a:t>스타일 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text-decoration </a:t>
            </a:r>
            <a:r>
              <a:rPr lang="ko-KR" altLang="en-US" dirty="0" err="1"/>
              <a:t>프로퍼티로</a:t>
            </a:r>
            <a:r>
              <a:rPr lang="ko-KR" altLang="en-US" dirty="0"/>
              <a:t> 하이퍼링크에 밑줄 제거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86E060F8-F97D-4ABA-B159-67126B93FC7B}"/>
              </a:ext>
            </a:extLst>
          </p:cNvPr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14" name="그림 6">
            <a:extLst>
              <a:ext uri="{FF2B5EF4-FFF2-40B4-BE49-F238E27FC236}">
                <a16:creationId xmlns:a16="http://schemas.microsoft.com/office/drawing/2014/main" id="{1FB6762C-872E-4633-B0AE-B4DEF878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57988"/>
            <a:ext cx="7772972" cy="9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+mn-ea"/>
              </a:rPr>
              <a:t>텍스트 꾸미기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C7562-19FF-4E4C-BEDB-2EA0C900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14" y="1269170"/>
            <a:ext cx="6470234" cy="429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9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CSS3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의 표준 단위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1" name="그림 2">
            <a:extLst>
              <a:ext uri="{FF2B5EF4-FFF2-40B4-BE49-F238E27FC236}">
                <a16:creationId xmlns:a16="http://schemas.microsoft.com/office/drawing/2014/main" id="{896AD431-C618-4E34-AAF9-52897D09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폰트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681082A-68A0-4FB2-B82A-04B6662EA6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폰트 형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3E98DCF-534D-4BFF-AA42-42712EE1D650}"/>
              </a:ext>
            </a:extLst>
          </p:cNvPr>
          <p:cNvGrpSpPr/>
          <p:nvPr/>
        </p:nvGrpSpPr>
        <p:grpSpPr>
          <a:xfrm>
            <a:off x="1361942" y="4349353"/>
            <a:ext cx="5779265" cy="2031975"/>
            <a:chOff x="1332530" y="4221088"/>
            <a:chExt cx="5779265" cy="20319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C7DF5-B379-4117-B05D-8E2B334973C5}"/>
                </a:ext>
              </a:extLst>
            </p:cNvPr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966735-932E-4564-B302-598CAEB4EBAC}"/>
                </a:ext>
              </a:extLst>
            </p:cNvPr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FB60C0-7B78-444B-82F7-7E702A56470B}"/>
                </a:ext>
              </a:extLst>
            </p:cNvPr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537199-EC32-4CFE-B4CC-16BC2869BACE}"/>
                </a:ext>
              </a:extLst>
            </p:cNvPr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있는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FB416D-9D0D-4319-9EEE-771F2CAE99FD}"/>
                </a:ext>
              </a:extLst>
            </p:cNvPr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(serif </a:t>
              </a:r>
              <a:r>
                <a:rPr lang="ko-KR" altLang="en-US" sz="1200" dirty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F19623-CED2-407A-88D0-615A84673667}"/>
                </a:ext>
              </a:extLst>
            </p:cNvPr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>
                  <a:solidFill>
                    <a:srgbClr val="0070C0"/>
                  </a:solidFill>
                </a:rPr>
                <a:t>형</a:t>
              </a:r>
              <a:endParaRPr lang="en-US" altLang="ko-KR" sz="1200" b="1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20" name="타원 11">
              <a:extLst>
                <a:ext uri="{FF2B5EF4-FFF2-40B4-BE49-F238E27FC236}">
                  <a16:creationId xmlns:a16="http://schemas.microsoft.com/office/drawing/2014/main" id="{86F616E3-4916-4616-BB11-2D43CBF450EC}"/>
                </a:ext>
              </a:extLst>
            </p:cNvPr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15">
              <a:extLst>
                <a:ext uri="{FF2B5EF4-FFF2-40B4-BE49-F238E27FC236}">
                  <a16:creationId xmlns:a16="http://schemas.microsoft.com/office/drawing/2014/main" id="{52BFFBDB-F2B0-4917-A43C-D4CD6F105978}"/>
                </a:ext>
              </a:extLst>
            </p:cNvPr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E7AEE9-845F-4535-9487-A71E6DB7E98D}"/>
                </a:ext>
              </a:extLst>
            </p:cNvPr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3" name="직선 화살표 연결선 19">
              <a:extLst>
                <a:ext uri="{FF2B5EF4-FFF2-40B4-BE49-F238E27FC236}">
                  <a16:creationId xmlns:a16="http://schemas.microsoft.com/office/drawing/2014/main" id="{3378F541-FC87-4B4D-B8BD-C032FD9967AE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1">
              <a:extLst>
                <a:ext uri="{FF2B5EF4-FFF2-40B4-BE49-F238E27FC236}">
                  <a16:creationId xmlns:a16="http://schemas.microsoft.com/office/drawing/2014/main" id="{406B26B8-DC2E-4618-8B71-6673198772AB}"/>
                </a:ext>
              </a:extLst>
            </p:cNvPr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3">
              <a:extLst>
                <a:ext uri="{FF2B5EF4-FFF2-40B4-BE49-F238E27FC236}">
                  <a16:creationId xmlns:a16="http://schemas.microsoft.com/office/drawing/2014/main" id="{A04222B6-BA89-4B23-968B-8E962E93A9E7}"/>
                </a:ext>
              </a:extLst>
            </p:cNvPr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4">
              <a:extLst>
                <a:ext uri="{FF2B5EF4-FFF2-40B4-BE49-F238E27FC236}">
                  <a16:creationId xmlns:a16="http://schemas.microsoft.com/office/drawing/2014/main" id="{24870056-47C2-4E26-BEDD-45180F5AD6EB}"/>
                </a:ext>
              </a:extLst>
            </p:cNvPr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5">
              <a:extLst>
                <a:ext uri="{FF2B5EF4-FFF2-40B4-BE49-F238E27FC236}">
                  <a16:creationId xmlns:a16="http://schemas.microsoft.com/office/drawing/2014/main" id="{8A68E991-48A2-4145-9442-95B5CAF0E9C3}"/>
                </a:ext>
              </a:extLst>
            </p:cNvPr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6">
              <a:extLst>
                <a:ext uri="{FF2B5EF4-FFF2-40B4-BE49-F238E27FC236}">
                  <a16:creationId xmlns:a16="http://schemas.microsoft.com/office/drawing/2014/main" id="{78D8C89E-B3D5-4D3B-A48C-AFEF73940967}"/>
                </a:ext>
              </a:extLst>
            </p:cNvPr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7">
              <a:extLst>
                <a:ext uri="{FF2B5EF4-FFF2-40B4-BE49-F238E27FC236}">
                  <a16:creationId xmlns:a16="http://schemas.microsoft.com/office/drawing/2014/main" id="{C2161A25-D57E-4CEB-9AEA-ABEE7A5B8AAB}"/>
                </a:ext>
              </a:extLst>
            </p:cNvPr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44">
              <a:extLst>
                <a:ext uri="{FF2B5EF4-FFF2-40B4-BE49-F238E27FC236}">
                  <a16:creationId xmlns:a16="http://schemas.microsoft.com/office/drawing/2014/main" id="{A22D11EF-1BB3-46A7-A6B8-228A4C95DD2E}"/>
                </a:ext>
              </a:extLst>
            </p:cNvPr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46">
              <a:extLst>
                <a:ext uri="{FF2B5EF4-FFF2-40B4-BE49-F238E27FC236}">
                  <a16:creationId xmlns:a16="http://schemas.microsoft.com/office/drawing/2014/main" id="{81FEC839-3E9A-4A8A-A958-34564C7FB345}"/>
                </a:ext>
              </a:extLst>
            </p:cNvPr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47">
              <a:extLst>
                <a:ext uri="{FF2B5EF4-FFF2-40B4-BE49-F238E27FC236}">
                  <a16:creationId xmlns:a16="http://schemas.microsoft.com/office/drawing/2014/main" id="{908E3A68-0137-4572-BDCB-1410253C71A3}"/>
                </a:ext>
              </a:extLst>
            </p:cNvPr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48">
              <a:extLst>
                <a:ext uri="{FF2B5EF4-FFF2-40B4-BE49-F238E27FC236}">
                  <a16:creationId xmlns:a16="http://schemas.microsoft.com/office/drawing/2014/main" id="{B15A28CB-D84B-49F2-A24C-2200FD4830C6}"/>
                </a:ext>
              </a:extLst>
            </p:cNvPr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49">
              <a:extLst>
                <a:ext uri="{FF2B5EF4-FFF2-40B4-BE49-F238E27FC236}">
                  <a16:creationId xmlns:a16="http://schemas.microsoft.com/office/drawing/2014/main" id="{76252856-CC7D-4DD4-BB6B-E70079BF9243}"/>
                </a:ext>
              </a:extLst>
            </p:cNvPr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6E1B44-CDC3-4EAE-813B-222CD71B5CEC}"/>
                </a:ext>
              </a:extLst>
            </p:cNvPr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C00000"/>
                  </a:solidFill>
                </a:rPr>
                <a:t>글자 폭 동일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3F9C8B-51F3-47B6-94B1-B6F7C6D38025}"/>
                </a:ext>
              </a:extLst>
            </p:cNvPr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Times New </a:t>
              </a:r>
              <a:r>
                <a:rPr lang="en-US" altLang="ko-KR" sz="110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2B7A0-43A4-4050-AD7F-9037E8CDCD64}"/>
                </a:ext>
              </a:extLst>
            </p:cNvPr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F26A326-3F15-4EEF-A4FC-448243CABA7D}"/>
                </a:ext>
              </a:extLst>
            </p:cNvPr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>
                  <a:solidFill>
                    <a:srgbClr val="00B050"/>
                  </a:solidFill>
                </a:rPr>
                <a:t>폰트</a:t>
              </a:r>
            </a:p>
          </p:txBody>
        </p:sp>
        <p:sp>
          <p:nvSpPr>
            <p:cNvPr id="39" name="직사각형 58">
              <a:extLst>
                <a:ext uri="{FF2B5EF4-FFF2-40B4-BE49-F238E27FC236}">
                  <a16:creationId xmlns:a16="http://schemas.microsoft.com/office/drawing/2014/main" id="{BC9878D8-6894-4EBD-AA52-842313DDB49F}"/>
                </a:ext>
              </a:extLst>
            </p:cNvPr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59">
              <a:extLst>
                <a:ext uri="{FF2B5EF4-FFF2-40B4-BE49-F238E27FC236}">
                  <a16:creationId xmlns:a16="http://schemas.microsoft.com/office/drawing/2014/main" id="{7359643A-6594-4E26-98B2-C407DBA58C29}"/>
                </a:ext>
              </a:extLst>
            </p:cNvPr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60">
              <a:extLst>
                <a:ext uri="{FF2B5EF4-FFF2-40B4-BE49-F238E27FC236}">
                  <a16:creationId xmlns:a16="http://schemas.microsoft.com/office/drawing/2014/main" id="{474A53C4-4440-4B0C-AFC7-B523E94750EE}"/>
                </a:ext>
              </a:extLst>
            </p:cNvPr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10">
            <a:extLst>
              <a:ext uri="{FF2B5EF4-FFF2-40B4-BE49-F238E27FC236}">
                <a16:creationId xmlns:a16="http://schemas.microsoft.com/office/drawing/2014/main" id="{87CEA2D6-F077-4C8C-BCB8-DA0781E2A4AC}"/>
              </a:ext>
            </a:extLst>
          </p:cNvPr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1B67C-768E-4D92-BBBF-5BAEDBEEFC28}"/>
                </a:ext>
              </a:extLst>
            </p:cNvPr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35C403-21E6-460B-8208-42586C23461B}"/>
                </a:ext>
              </a:extLst>
            </p:cNvPr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93F572-F386-4CF0-8D87-414037D214D4}"/>
                </a:ext>
              </a:extLst>
            </p:cNvPr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0D685A-E6B5-4B25-B8BA-CE2DB1A4D220}"/>
                </a:ext>
              </a:extLst>
            </p:cNvPr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A38678-A702-4401-84EA-FC9EBBEDF26A}"/>
                </a:ext>
              </a:extLst>
            </p:cNvPr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94E45A-0519-481A-87B3-9F090D889C20}"/>
                </a:ext>
              </a:extLst>
            </p:cNvPr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795959F-B3B1-4C63-BA84-D6C13E5573BF}"/>
                </a:ext>
              </a:extLst>
            </p:cNvPr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9FC438F-FE7D-4832-B285-B3868696A4DE}"/>
                </a:ext>
              </a:extLst>
            </p:cNvPr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574BC5-8035-469E-AAB0-B184769827EB}"/>
                </a:ext>
              </a:extLst>
            </p:cNvPr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55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1462220" y="145580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폰트 제어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프로퍼티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52" name="그림 4">
            <a:extLst>
              <a:ext uri="{FF2B5EF4-FFF2-40B4-BE49-F238E27FC236}">
                <a16:creationId xmlns:a16="http://schemas.microsoft.com/office/drawing/2014/main" id="{0446C416-C521-48A7-9A5F-0DE45755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53" name="내용 개체 틀 2">
            <a:extLst>
              <a:ext uri="{FF2B5EF4-FFF2-40B4-BE49-F238E27FC236}">
                <a16:creationId xmlns:a16="http://schemas.microsoft.com/office/drawing/2014/main" id="{478A102C-1FFF-452C-B6E7-46BFABD02EB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폰트 패밀리</a:t>
            </a:r>
            <a:r>
              <a:rPr lang="en-US" altLang="ko-KR" dirty="0"/>
              <a:t>, font-family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크기</a:t>
            </a:r>
            <a:r>
              <a:rPr lang="en-US" altLang="ko-KR" dirty="0"/>
              <a:t>, font-size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541338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폰트 스타일</a:t>
            </a:r>
            <a:r>
              <a:rPr lang="en-US" altLang="ko-KR" dirty="0"/>
              <a:t>, font-style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폰트 굵기</a:t>
            </a:r>
            <a:r>
              <a:rPr lang="en-US" altLang="ko-KR" dirty="0"/>
              <a:t>, font-weight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4" name="직사각형 13">
            <a:extLst>
              <a:ext uri="{FF2B5EF4-FFF2-40B4-BE49-F238E27FC236}">
                <a16:creationId xmlns:a16="http://schemas.microsoft.com/office/drawing/2014/main" id="{7D8D76ED-2FB8-42DA-9AE3-6B39C770841B}"/>
              </a:ext>
            </a:extLst>
          </p:cNvPr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/* 40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5" name="직사각형 29">
            <a:extLst>
              <a:ext uri="{FF2B5EF4-FFF2-40B4-BE49-F238E27FC236}">
                <a16:creationId xmlns:a16="http://schemas.microsoft.com/office/drawing/2014/main" id="{FE4CA388-189F-4E9D-B071-FC562B672472}"/>
              </a:ext>
            </a:extLst>
          </p:cNvPr>
          <p:cNvSpPr/>
          <p:nvPr/>
        </p:nvSpPr>
        <p:spPr>
          <a:xfrm>
            <a:off x="1396621" y="4686424"/>
            <a:ext cx="61384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font-style : italic; 	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6" name="직사각형 39">
            <a:extLst>
              <a:ext uri="{FF2B5EF4-FFF2-40B4-BE49-F238E27FC236}">
                <a16:creationId xmlns:a16="http://schemas.microsoft.com/office/drawing/2014/main" id="{9CCE033D-846F-4BA3-AB5C-D713DA933900}"/>
              </a:ext>
            </a:extLst>
          </p:cNvPr>
          <p:cNvSpPr/>
          <p:nvPr/>
        </p:nvSpPr>
        <p:spPr>
          <a:xfrm>
            <a:off x="1396621" y="5592663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/* 100~900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838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단축 프로퍼티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font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4" name="내용 개체 틀 6">
            <a:extLst>
              <a:ext uri="{FF2B5EF4-FFF2-40B4-BE49-F238E27FC236}">
                <a16:creationId xmlns:a16="http://schemas.microsoft.com/office/drawing/2014/main" id="{2424410C-1652-4B4F-8793-F19F7A5F90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font-style, font-weight, font-size, font-family</a:t>
            </a:r>
            <a:r>
              <a:rPr lang="ko-KR" altLang="en-US" dirty="0"/>
              <a:t>를 순서대로 지정하는 단축 </a:t>
            </a:r>
            <a:r>
              <a:rPr lang="ko-KR" altLang="en-US" dirty="0" err="1"/>
              <a:t>프로퍼티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font : 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</a:p>
          <a:p>
            <a:pPr lvl="3"/>
            <a:r>
              <a:rPr lang="en-US" altLang="ko-KR" dirty="0"/>
              <a:t>/* font-size, font-family</a:t>
            </a:r>
            <a:r>
              <a:rPr lang="ko-KR" altLang="en-US" dirty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5" name="그림 2">
            <a:extLst>
              <a:ext uri="{FF2B5EF4-FFF2-40B4-BE49-F238E27FC236}">
                <a16:creationId xmlns:a16="http://schemas.microsoft.com/office/drawing/2014/main" id="{8C115174-7B1A-4EAE-99A9-CA6FDD97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36912"/>
            <a:ext cx="7589520" cy="4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7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CSS3 </a:t>
            </a:r>
            <a:r>
              <a:rPr lang="ko-KR" altLang="en-US" sz="1600" dirty="0"/>
              <a:t>폰트 활용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594C1-2989-4DAD-8326-83E78FD05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44" y="866088"/>
            <a:ext cx="6487204" cy="46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의 박스 모델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1" name="그림 4">
            <a:extLst>
              <a:ext uri="{FF2B5EF4-FFF2-40B4-BE49-F238E27FC236}">
                <a16:creationId xmlns:a16="http://schemas.microsoft.com/office/drawing/2014/main" id="{58BA8744-9544-414B-A7AC-4EC7812F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131D5DA-E2C2-466A-A57E-A655C73D16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박스로 다룸</a:t>
            </a:r>
            <a:endParaRPr lang="en-US" altLang="ko-KR" dirty="0"/>
          </a:p>
          <a:p>
            <a:pPr lvl="1"/>
            <a:r>
              <a:rPr lang="ko-KR" altLang="en-US" dirty="0"/>
              <a:t>박스 크기</a:t>
            </a:r>
            <a:r>
              <a:rPr lang="en-US" altLang="ko-KR" dirty="0"/>
              <a:t>, </a:t>
            </a:r>
            <a:r>
              <a:rPr lang="ko-KR" altLang="en-US" dirty="0"/>
              <a:t>배경 색</a:t>
            </a:r>
            <a:r>
              <a:rPr lang="en-US" altLang="ko-KR" dirty="0"/>
              <a:t>, </a:t>
            </a:r>
            <a:r>
              <a:rPr lang="ko-KR" altLang="en-US" dirty="0"/>
              <a:t>여백</a:t>
            </a:r>
            <a:r>
              <a:rPr lang="en-US" altLang="ko-KR" dirty="0"/>
              <a:t>, </a:t>
            </a:r>
            <a:r>
              <a:rPr lang="ko-KR" altLang="en-US" dirty="0"/>
              <a:t>옆 박스와의 거리 등 제어 가능</a:t>
            </a:r>
          </a:p>
          <a:p>
            <a:r>
              <a:rPr lang="en-US" altLang="ko-KR" dirty="0"/>
              <a:t>&lt;div&gt;</a:t>
            </a:r>
            <a:r>
              <a:rPr lang="ko-KR" altLang="en-US" dirty="0"/>
              <a:t>의 박스 모델 사례</a:t>
            </a:r>
          </a:p>
          <a:p>
            <a:endParaRPr lang="ko-KR" altLang="en-US" dirty="0"/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23B2C07B-E41E-447A-83ED-C814BC050E2B}"/>
              </a:ext>
            </a:extLst>
          </p:cNvPr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/>
              <a:t>&lt;div&gt; </a:t>
            </a:r>
            <a:r>
              <a:rPr lang="ko-KR" altLang="en-US" sz="1200" dirty="0"/>
              <a:t>영역의 박스 구성이 보이지 </a:t>
            </a:r>
            <a:r>
              <a:rPr lang="ko-KR" altLang="en-US" sz="1200" dirty="0" err="1"/>
              <a:t>않</a:t>
            </a:r>
            <a:r>
              <a:rPr lang="ko-KR" altLang="en-US" sz="1200" dirty="0"/>
              <a:t> 지만</a:t>
            </a:r>
            <a:r>
              <a:rPr lang="en-US" altLang="ko-KR" sz="1200" dirty="0"/>
              <a:t>, </a:t>
            </a:r>
            <a:r>
              <a:rPr lang="ko-KR" altLang="en-US" sz="1200" dirty="0"/>
              <a:t>사실 박스로 구성되어 있음</a:t>
            </a:r>
          </a:p>
        </p:txBody>
      </p:sp>
      <p:sp>
        <p:nvSpPr>
          <p:cNvPr id="16" name="왼쪽/오른쪽 화살표 6">
            <a:extLst>
              <a:ext uri="{FF2B5EF4-FFF2-40B4-BE49-F238E27FC236}">
                <a16:creationId xmlns:a16="http://schemas.microsoft.com/office/drawing/2014/main" id="{A6ADF624-D51E-49CD-94CB-781BA6EB5BA5}"/>
              </a:ext>
            </a:extLst>
          </p:cNvPr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42860415-43B0-4A75-B89A-1F859252B9CD}"/>
              </a:ext>
            </a:extLst>
          </p:cNvPr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(b) &lt;div&gt;</a:t>
            </a:r>
            <a:r>
              <a:rPr lang="ko-KR" altLang="en-US" sz="1200" dirty="0"/>
              <a:t>의 박스 모델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콘텐츠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패딩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</a:t>
            </a:r>
            <a:r>
              <a:rPr lang="en-US" altLang="ko-KR" sz="1200" dirty="0"/>
              <a:t>, </a:t>
            </a:r>
            <a:r>
              <a:rPr lang="ko-KR" altLang="en-US" sz="1200" dirty="0"/>
              <a:t>여백이 보이도록  색을 입혔음</a:t>
            </a:r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5B6555F3-92A1-4EA5-BE9E-6997E0B6B8D8}"/>
              </a:ext>
            </a:extLst>
          </p:cNvPr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margin(</a:t>
            </a:r>
            <a:r>
              <a:rPr lang="ko-KR" altLang="en-US" sz="1200" dirty="0"/>
              <a:t>여백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9" name="직사각형 9">
            <a:extLst>
              <a:ext uri="{FF2B5EF4-FFF2-40B4-BE49-F238E27FC236}">
                <a16:creationId xmlns:a16="http://schemas.microsoft.com/office/drawing/2014/main" id="{9C2A7676-6C2C-479E-9336-43D2E43D31EC}"/>
              </a:ext>
            </a:extLst>
          </p:cNvPr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테두리</a:t>
            </a:r>
            <a:endParaRPr lang="en-US" altLang="ko-KR" sz="1200" dirty="0"/>
          </a:p>
          <a:p>
            <a:r>
              <a:rPr lang="en-US" altLang="ko-KR" sz="1200" dirty="0"/>
              <a:t>(border)</a:t>
            </a:r>
            <a:endParaRPr lang="ko-KR" altLang="en-US" sz="1200" dirty="0"/>
          </a:p>
        </p:txBody>
      </p:sp>
      <p:sp>
        <p:nvSpPr>
          <p:cNvPr id="20" name="직사각형 10">
            <a:extLst>
              <a:ext uri="{FF2B5EF4-FFF2-40B4-BE49-F238E27FC236}">
                <a16:creationId xmlns:a16="http://schemas.microsoft.com/office/drawing/2014/main" id="{2FE5C151-50C5-4D49-9FB2-5A33B274D8E5}"/>
              </a:ext>
            </a:extLst>
          </p:cNvPr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패딩</a:t>
            </a:r>
            <a:endParaRPr lang="en-US" altLang="ko-KR" sz="1200" dirty="0"/>
          </a:p>
          <a:p>
            <a:r>
              <a:rPr lang="en-US" altLang="ko-KR" sz="1200" dirty="0"/>
              <a:t>(padding)</a:t>
            </a:r>
            <a:endParaRPr lang="ko-KR" altLang="en-US" sz="1200" dirty="0"/>
          </a:p>
        </p:txBody>
      </p:sp>
      <p:sp>
        <p:nvSpPr>
          <p:cNvPr id="21" name="직사각형 11">
            <a:extLst>
              <a:ext uri="{FF2B5EF4-FFF2-40B4-BE49-F238E27FC236}">
                <a16:creationId xmlns:a16="http://schemas.microsoft.com/office/drawing/2014/main" id="{38153ACC-BB98-4D84-B3F1-14F2D72824DC}"/>
              </a:ext>
            </a:extLst>
          </p:cNvPr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콘텐츠</a:t>
            </a:r>
            <a:endParaRPr lang="ko-KR" altLang="en-US" sz="1200" dirty="0"/>
          </a:p>
        </p:txBody>
      </p:sp>
      <p:cxnSp>
        <p:nvCxnSpPr>
          <p:cNvPr id="22" name="직선 화살표 연결선 12">
            <a:extLst>
              <a:ext uri="{FF2B5EF4-FFF2-40B4-BE49-F238E27FC236}">
                <a16:creationId xmlns:a16="http://schemas.microsoft.com/office/drawing/2014/main" id="{9541AD8D-724A-4A1C-943B-4CB84ED3EA71}"/>
              </a:ext>
            </a:extLst>
          </p:cNvPr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3">
            <a:extLst>
              <a:ext uri="{FF2B5EF4-FFF2-40B4-BE49-F238E27FC236}">
                <a16:creationId xmlns:a16="http://schemas.microsoft.com/office/drawing/2014/main" id="{1EF1DAB8-FBEB-45FC-A494-6DF834737112}"/>
              </a:ext>
            </a:extLst>
          </p:cNvPr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14">
            <a:extLst>
              <a:ext uri="{FF2B5EF4-FFF2-40B4-BE49-F238E27FC236}">
                <a16:creationId xmlns:a16="http://schemas.microsoft.com/office/drawing/2014/main" id="{850669CC-208C-4087-B95F-E8B28092A36B}"/>
              </a:ext>
            </a:extLst>
          </p:cNvPr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1D098E72-0687-4CBA-8377-71C7543C7020}"/>
              </a:ext>
            </a:extLst>
          </p:cNvPr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26" name="그림 18">
            <a:extLst>
              <a:ext uri="{FF2B5EF4-FFF2-40B4-BE49-F238E27FC236}">
                <a16:creationId xmlns:a16="http://schemas.microsoft.com/office/drawing/2014/main" id="{719798A1-ECAE-4722-A48E-C0B86F6BC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박스 모델의 구성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grpSp>
        <p:nvGrpSpPr>
          <p:cNvPr id="27" name="그룹 12">
            <a:extLst>
              <a:ext uri="{FF2B5EF4-FFF2-40B4-BE49-F238E27FC236}">
                <a16:creationId xmlns:a16="http://schemas.microsoft.com/office/drawing/2014/main" id="{94B7A7F4-CC93-4570-9E8B-6E244F4057AA}"/>
              </a:ext>
            </a:extLst>
          </p:cNvPr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28" name="직사각형 4">
              <a:extLst>
                <a:ext uri="{FF2B5EF4-FFF2-40B4-BE49-F238E27FC236}">
                  <a16:creationId xmlns:a16="http://schemas.microsoft.com/office/drawing/2014/main" id="{D6AA9C5E-AA70-4195-AC1B-08254C4BFDAF}"/>
                </a:ext>
              </a:extLst>
            </p:cNvPr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5">
              <a:extLst>
                <a:ext uri="{FF2B5EF4-FFF2-40B4-BE49-F238E27FC236}">
                  <a16:creationId xmlns:a16="http://schemas.microsoft.com/office/drawing/2014/main" id="{4D0EF947-8E83-456B-8811-F1A98E3E8031}"/>
                </a:ext>
              </a:extLst>
            </p:cNvPr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6">
              <a:extLst>
                <a:ext uri="{FF2B5EF4-FFF2-40B4-BE49-F238E27FC236}">
                  <a16:creationId xmlns:a16="http://schemas.microsoft.com/office/drawing/2014/main" id="{AFA51273-C688-413E-8024-7F567F38C576}"/>
                </a:ext>
              </a:extLst>
            </p:cNvPr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7">
              <a:extLst>
                <a:ext uri="{FF2B5EF4-FFF2-40B4-BE49-F238E27FC236}">
                  <a16:creationId xmlns:a16="http://schemas.microsoft.com/office/drawing/2014/main" id="{E1AE6DE8-ECA9-4282-BB78-F62A6C448CDC}"/>
                </a:ext>
              </a:extLst>
            </p:cNvPr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콘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텐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91A761-DFCA-4F9C-8F72-9B87B22AB79C}"/>
                </a:ext>
              </a:extLst>
            </p:cNvPr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margin(</a:t>
              </a:r>
              <a:r>
                <a:rPr lang="ko-KR" altLang="en-US" dirty="0"/>
                <a:t>여백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748658-8493-4199-BC10-18DAFC9CFF84}"/>
                </a:ext>
              </a:extLst>
            </p:cNvPr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85EFEA-4216-4B21-BFBA-FC41408553EB}"/>
                </a:ext>
              </a:extLst>
            </p:cNvPr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padding(</a:t>
              </a:r>
              <a:r>
                <a:rPr lang="ko-KR" altLang="en-US" sz="1200" dirty="0" err="1"/>
                <a:t>패딩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</p:grpSp>
      <p:sp>
        <p:nvSpPr>
          <p:cNvPr id="35" name="직사각형 13">
            <a:extLst>
              <a:ext uri="{FF2B5EF4-FFF2-40B4-BE49-F238E27FC236}">
                <a16:creationId xmlns:a16="http://schemas.microsoft.com/office/drawing/2014/main" id="{6C71662F-4560-4FEF-83E5-4B7A578A815D}"/>
              </a:ext>
            </a:extLst>
          </p:cNvPr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/>
              <a:t>	HTML </a:t>
            </a:r>
            <a:r>
              <a:rPr lang="ko-KR" altLang="en-US" sz="1600" dirty="0"/>
              <a:t>태그의 텍스트나 이미지가 출력되는 부분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콘텐츠를</a:t>
            </a:r>
            <a:r>
              <a:rPr lang="ko-KR" altLang="en-US" sz="1600" dirty="0"/>
              <a:t> 직접 둘러싸고 있는 내부 여백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테두리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err="1"/>
              <a:t>패딩</a:t>
            </a:r>
            <a:r>
              <a:rPr lang="ko-KR" altLang="en-US" sz="1600" dirty="0"/>
              <a:t> 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이미지로 테두리를 그릴 수 있음</a:t>
            </a:r>
            <a:endParaRPr lang="en-US" altLang="ko-KR" sz="1600" dirty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/>
              <a:t>여백</a:t>
            </a:r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박스의 맨 바깥 영역이며 테두리 바깥의 공간으로</a:t>
            </a:r>
            <a:endParaRPr lang="en-US" altLang="ko-KR" sz="1600" dirty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/>
              <a:t>인접한 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110105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박스 모델을 구성하는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프로퍼티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그림 2">
            <a:extLst>
              <a:ext uri="{FF2B5EF4-FFF2-40B4-BE49-F238E27FC236}">
                <a16:creationId xmlns:a16="http://schemas.microsoft.com/office/drawing/2014/main" id="{C112491F-89A9-459E-8AF2-117DB2A6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박스 크기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- &lt;div&gt;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태그의 박스 모델 사례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AFE5DB4-6D09-45B4-9F55-213E00EE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32">
            <a:extLst>
              <a:ext uri="{FF2B5EF4-FFF2-40B4-BE49-F238E27FC236}">
                <a16:creationId xmlns:a16="http://schemas.microsoft.com/office/drawing/2014/main" id="{A944C511-FF2E-4F76-9A63-8C9CB23B027F}"/>
              </a:ext>
            </a:extLst>
          </p:cNvPr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div.box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/>
              <a:t>	margin : 40px;</a:t>
            </a:r>
          </a:p>
          <a:p>
            <a:pPr defTabSz="180000"/>
            <a:r>
              <a:rPr lang="en-US" altLang="ko-KR" sz="1400" dirty="0"/>
              <a:t>	border-width : 30px; </a:t>
            </a:r>
          </a:p>
          <a:p>
            <a:pPr defTabSz="180000"/>
            <a:r>
              <a:rPr lang="en-US" altLang="ko-KR" sz="1400" dirty="0"/>
              <a:t>	padding : 20px;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모서리가 둥근 직사각형 33">
            <a:extLst>
              <a:ext uri="{FF2B5EF4-FFF2-40B4-BE49-F238E27FC236}">
                <a16:creationId xmlns:a16="http://schemas.microsoft.com/office/drawing/2014/main" id="{978930F7-F692-47C0-8777-EC9B93346E21}"/>
              </a:ext>
            </a:extLst>
          </p:cNvPr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/>
              <a:t>&lt;div class="box"&gt;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DIVDIVDIV</a:t>
            </a:r>
          </a:p>
          <a:p>
            <a:pPr defTabSz="180000"/>
            <a:r>
              <a:rPr lang="en-US" altLang="ko-KR" sz="1400" b="1" dirty="0"/>
              <a:t>&lt;/div&gt;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A63E0-922A-4BD1-BDE0-1E9D34E3F26D}"/>
              </a:ext>
            </a:extLst>
          </p:cNvPr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CSS </a:t>
            </a:r>
            <a:r>
              <a:rPr lang="ko-KR" altLang="en-US" sz="120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42DD8-4269-4281-A2C7-CC4E4D6057AF}"/>
              </a:ext>
            </a:extLst>
          </p:cNvPr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HTML </a:t>
            </a:r>
            <a:r>
              <a:rPr lang="ko-KR" altLang="en-US" sz="1200" dirty="0">
                <a:solidFill>
                  <a:srgbClr val="C00000"/>
                </a:solidFill>
              </a:rPr>
              <a:t>코드</a:t>
            </a:r>
          </a:p>
        </p:txBody>
      </p:sp>
      <p:cxnSp>
        <p:nvCxnSpPr>
          <p:cNvPr id="14" name="직선 화살표 연결선 36">
            <a:extLst>
              <a:ext uri="{FF2B5EF4-FFF2-40B4-BE49-F238E27FC236}">
                <a16:creationId xmlns:a16="http://schemas.microsoft.com/office/drawing/2014/main" id="{F58C070C-A165-4980-8531-04CEB7A9A852}"/>
              </a:ext>
            </a:extLst>
          </p:cNvPr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37">
            <a:extLst>
              <a:ext uri="{FF2B5EF4-FFF2-40B4-BE49-F238E27FC236}">
                <a16:creationId xmlns:a16="http://schemas.microsoft.com/office/drawing/2014/main" id="{C015B62E-A9D1-4795-AE0E-2C0274BECB71}"/>
              </a:ext>
            </a:extLst>
          </p:cNvPr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40px</a:t>
            </a:r>
          </a:p>
        </p:txBody>
      </p:sp>
      <p:cxnSp>
        <p:nvCxnSpPr>
          <p:cNvPr id="17" name="직선 화살표 연결선 38">
            <a:extLst>
              <a:ext uri="{FF2B5EF4-FFF2-40B4-BE49-F238E27FC236}">
                <a16:creationId xmlns:a16="http://schemas.microsoft.com/office/drawing/2014/main" id="{7166BE9A-C530-4A1B-98DA-C3B64B822A51}"/>
              </a:ext>
            </a:extLst>
          </p:cNvPr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9">
            <a:extLst>
              <a:ext uri="{FF2B5EF4-FFF2-40B4-BE49-F238E27FC236}">
                <a16:creationId xmlns:a16="http://schemas.microsoft.com/office/drawing/2014/main" id="{9B6D4E3F-549B-4B97-A1D7-A5CCC0F90740}"/>
              </a:ext>
            </a:extLst>
          </p:cNvPr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border-width : 30px</a:t>
            </a:r>
          </a:p>
        </p:txBody>
      </p:sp>
      <p:cxnSp>
        <p:nvCxnSpPr>
          <p:cNvPr id="19" name="직선 화살표 연결선 40">
            <a:extLst>
              <a:ext uri="{FF2B5EF4-FFF2-40B4-BE49-F238E27FC236}">
                <a16:creationId xmlns:a16="http://schemas.microsoft.com/office/drawing/2014/main" id="{22FD23F1-4AA3-4214-899A-64A4765E8AA7}"/>
              </a:ext>
            </a:extLst>
          </p:cNvPr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41">
            <a:extLst>
              <a:ext uri="{FF2B5EF4-FFF2-40B4-BE49-F238E27FC236}">
                <a16:creationId xmlns:a16="http://schemas.microsoft.com/office/drawing/2014/main" id="{F773B9D8-A70B-458F-B822-392C376923AA}"/>
              </a:ext>
            </a:extLst>
          </p:cNvPr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padding : 20px</a:t>
            </a:r>
          </a:p>
        </p:txBody>
      </p:sp>
      <p:cxnSp>
        <p:nvCxnSpPr>
          <p:cNvPr id="21" name="직선 화살표 연결선 42">
            <a:extLst>
              <a:ext uri="{FF2B5EF4-FFF2-40B4-BE49-F238E27FC236}">
                <a16:creationId xmlns:a16="http://schemas.microsoft.com/office/drawing/2014/main" id="{4DA8EAE4-5C4D-4E6B-B5A7-B395FAB48E52}"/>
              </a:ext>
            </a:extLst>
          </p:cNvPr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44">
            <a:extLst>
              <a:ext uri="{FF2B5EF4-FFF2-40B4-BE49-F238E27FC236}">
                <a16:creationId xmlns:a16="http://schemas.microsoft.com/office/drawing/2014/main" id="{C8BA4605-05AD-433E-A25B-DE8D500AE7FB}"/>
              </a:ext>
            </a:extLst>
          </p:cNvPr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31">
            <a:extLst>
              <a:ext uri="{FF2B5EF4-FFF2-40B4-BE49-F238E27FC236}">
                <a16:creationId xmlns:a16="http://schemas.microsoft.com/office/drawing/2014/main" id="{CC31A9CE-2335-453B-98CA-7565046A3768}"/>
              </a:ext>
            </a:extLst>
          </p:cNvPr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150px</a:t>
            </a:r>
          </a:p>
        </p:txBody>
      </p:sp>
      <p:sp>
        <p:nvSpPr>
          <p:cNvPr id="24" name="직사각형 49">
            <a:extLst>
              <a:ext uri="{FF2B5EF4-FFF2-40B4-BE49-F238E27FC236}">
                <a16:creationId xmlns:a16="http://schemas.microsoft.com/office/drawing/2014/main" id="{88768E39-73B0-47A3-9D91-97A9D39B07EF}"/>
              </a:ext>
            </a:extLst>
          </p:cNvPr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50px</a:t>
            </a:r>
          </a:p>
        </p:txBody>
      </p:sp>
      <p:cxnSp>
        <p:nvCxnSpPr>
          <p:cNvPr id="25" name="직선 연결선 57">
            <a:extLst>
              <a:ext uri="{FF2B5EF4-FFF2-40B4-BE49-F238E27FC236}">
                <a16:creationId xmlns:a16="http://schemas.microsoft.com/office/drawing/2014/main" id="{DFC15DC5-0417-41AE-BCAB-71653C8C348C}"/>
              </a:ext>
            </a:extLst>
          </p:cNvPr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62">
            <a:extLst>
              <a:ext uri="{FF2B5EF4-FFF2-40B4-BE49-F238E27FC236}">
                <a16:creationId xmlns:a16="http://schemas.microsoft.com/office/drawing/2014/main" id="{3383D54D-B340-4FB7-819C-F85666590A0B}"/>
              </a:ext>
            </a:extLst>
          </p:cNvPr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63">
            <a:extLst>
              <a:ext uri="{FF2B5EF4-FFF2-40B4-BE49-F238E27FC236}">
                <a16:creationId xmlns:a16="http://schemas.microsoft.com/office/drawing/2014/main" id="{B00FD5D1-D0A8-4E4F-A49E-93CFA2E05388}"/>
              </a:ext>
            </a:extLst>
          </p:cNvPr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73">
            <a:extLst>
              <a:ext uri="{FF2B5EF4-FFF2-40B4-BE49-F238E27FC236}">
                <a16:creationId xmlns:a16="http://schemas.microsoft.com/office/drawing/2014/main" id="{6DAC7C05-4B35-4023-A119-CC7A0747B837}"/>
              </a:ext>
            </a:extLst>
          </p:cNvPr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1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&lt;div&gt;</a:t>
            </a:r>
            <a:r>
              <a:rPr lang="ko-KR" altLang="en-US" sz="1600" dirty="0"/>
              <a:t>의 박스 모델 보이기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09DA9-28A8-41BE-B28E-CD0EABD8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614" y="892844"/>
            <a:ext cx="6382442" cy="43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배경 다루기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D1F3E179-C2DD-4454-B956-7C6A4CD873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배경 색이나 이미지지정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background-color, background-image</a:t>
            </a:r>
          </a:p>
          <a:p>
            <a:pPr lvl="1"/>
            <a:r>
              <a:rPr lang="ko-KR" altLang="en-US" dirty="0" err="1"/>
              <a:t>둘다</a:t>
            </a:r>
            <a:r>
              <a:rPr lang="ko-KR" altLang="en-US" dirty="0"/>
              <a:t> 지정되면 배경 이미지가 출력되지 않는 영역에 배경색 출력</a:t>
            </a:r>
            <a:endParaRPr lang="en-US" altLang="ko-KR" dirty="0"/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배경 이미지의 위치</a:t>
            </a:r>
            <a:r>
              <a:rPr lang="en-US" altLang="ko-KR" dirty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배경 이미지 반복 출력</a:t>
            </a:r>
            <a:r>
              <a:rPr lang="en-US" altLang="ko-KR" dirty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0" name="직사각형 7">
            <a:extLst>
              <a:ext uri="{FF2B5EF4-FFF2-40B4-BE49-F238E27FC236}">
                <a16:creationId xmlns:a16="http://schemas.microsoft.com/office/drawing/2014/main" id="{1938F987-702C-4193-B911-FAF56694C30A}"/>
              </a:ext>
            </a:extLst>
          </p:cNvPr>
          <p:cNvSpPr/>
          <p:nvPr/>
        </p:nvSpPr>
        <p:spPr>
          <a:xfrm>
            <a:off x="1763688" y="2321316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31" name="직사각형 8">
            <a:extLst>
              <a:ext uri="{FF2B5EF4-FFF2-40B4-BE49-F238E27FC236}">
                <a16:creationId xmlns:a16="http://schemas.microsoft.com/office/drawing/2014/main" id="{F851A183-B29A-49F2-B191-E0F704505C01}"/>
              </a:ext>
            </a:extLst>
          </p:cNvPr>
          <p:cNvSpPr/>
          <p:nvPr/>
        </p:nvSpPr>
        <p:spPr>
          <a:xfrm>
            <a:off x="1655676" y="3861048"/>
            <a:ext cx="65527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2" name="직사각형 15">
            <a:extLst>
              <a:ext uri="{FF2B5EF4-FFF2-40B4-BE49-F238E27FC236}">
                <a16:creationId xmlns:a16="http://schemas.microsoft.com/office/drawing/2014/main" id="{35875CBD-AA7A-4A1B-8F31-514E61526B6A}"/>
              </a:ext>
            </a:extLst>
          </p:cNvPr>
          <p:cNvSpPr/>
          <p:nvPr/>
        </p:nvSpPr>
        <p:spPr>
          <a:xfrm>
            <a:off x="1655676" y="4951911"/>
            <a:ext cx="65527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위에서 아래로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출력 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0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배경 만들기 연습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B6CC-A943-4E3A-B2E2-63311145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079889"/>
            <a:ext cx="8251320" cy="508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0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&lt;div&gt; </a:t>
            </a:r>
            <a:r>
              <a:rPr lang="ko-KR" altLang="en-US" sz="1600" dirty="0"/>
              <a:t>박스에 배경 꾸미기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78B66-F0BE-426D-87F8-E9241383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04" y="1240411"/>
            <a:ext cx="6823421" cy="43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38DB1E07-B1D5-44AF-9A52-2F67FE14114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CSS(Cascading Style Sheet)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문서의 색이나 모양 등 외관을 꾸미는 언어</a:t>
            </a:r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로 작성된 코드를 스타일 시트</a:t>
            </a:r>
            <a:r>
              <a:rPr lang="en-US" altLang="ko-KR" dirty="0"/>
              <a:t>(style sheet)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CSS3 : CSS level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CSS1 -&gt; CSS2 -&gt; CSS3 -&gt; CSS4(</a:t>
            </a:r>
            <a:r>
              <a:rPr lang="ko-KR" altLang="en-US" dirty="0"/>
              <a:t>현재 표준화 작업 중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의 기능</a:t>
            </a:r>
            <a:endParaRPr lang="en-US" altLang="ko-KR" dirty="0"/>
          </a:p>
          <a:p>
            <a:pPr lvl="2"/>
            <a:r>
              <a:rPr lang="ko-KR" altLang="en-US" dirty="0"/>
              <a:t>색상과 배경</a:t>
            </a:r>
          </a:p>
          <a:p>
            <a:pPr lvl="2"/>
            <a:r>
              <a:rPr lang="ko-KR" altLang="en-US" dirty="0"/>
              <a:t>텍스트</a:t>
            </a:r>
          </a:p>
          <a:p>
            <a:pPr lvl="2"/>
            <a:r>
              <a:rPr lang="ko-KR" altLang="en-US" dirty="0"/>
              <a:t>폰트</a:t>
            </a:r>
          </a:p>
          <a:p>
            <a:pPr lvl="2"/>
            <a:r>
              <a:rPr lang="ko-KR" altLang="en-US" dirty="0"/>
              <a:t>박스 모델</a:t>
            </a:r>
            <a:r>
              <a:rPr lang="en-US" altLang="ko-KR" dirty="0"/>
              <a:t>(Box Model)</a:t>
            </a:r>
            <a:endParaRPr lang="ko-KR" altLang="en-US" dirty="0"/>
          </a:p>
          <a:p>
            <a:pPr lvl="2"/>
            <a:r>
              <a:rPr lang="ko-KR" altLang="en-US" dirty="0" err="1"/>
              <a:t>비주얼</a:t>
            </a:r>
            <a:r>
              <a:rPr lang="ko-KR" altLang="en-US" dirty="0"/>
              <a:t> 포맷 및 효과</a:t>
            </a:r>
          </a:p>
          <a:p>
            <a:pPr lvl="2"/>
            <a:r>
              <a:rPr lang="ko-KR" altLang="en-US" dirty="0"/>
              <a:t>리스트</a:t>
            </a:r>
          </a:p>
          <a:p>
            <a:pPr lvl="2"/>
            <a:r>
              <a:rPr lang="ko-KR" altLang="en-US" dirty="0"/>
              <a:t>테이블</a:t>
            </a:r>
          </a:p>
          <a:p>
            <a:pPr lvl="2"/>
            <a:r>
              <a:rPr lang="ko-KR" altLang="en-US" dirty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24" name="제목 4">
            <a:extLst>
              <a:ext uri="{FF2B5EF4-FFF2-40B4-BE49-F238E27FC236}">
                <a16:creationId xmlns:a16="http://schemas.microsoft.com/office/drawing/2014/main" id="{6400235E-27AC-49A7-A0D9-2D5675CA65AE}"/>
              </a:ext>
            </a:extLst>
          </p:cNvPr>
          <p:cNvSpPr txBox="1">
            <a:spLocks/>
          </p:cNvSpPr>
          <p:nvPr/>
        </p:nvSpPr>
        <p:spPr>
          <a:xfrm>
            <a:off x="612648" y="640722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CSS3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스타일 시트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96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마우스 커서 제어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cursor</a:t>
            </a:r>
            <a:endParaRPr lang="ko-KR" altLang="en-US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102089E-6D1E-4901-9E44-9E52B5D853D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마우스의 커서 모양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커서 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9" name="그림 35">
            <a:extLst>
              <a:ext uri="{FF2B5EF4-FFF2-40B4-BE49-F238E27FC236}">
                <a16:creationId xmlns:a16="http://schemas.microsoft.com/office/drawing/2014/main" id="{06FA1CC0-A1C0-443C-A2A2-8BB45824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73" y="2378338"/>
            <a:ext cx="7771290" cy="1285754"/>
          </a:xfrm>
          <a:prstGeom prst="rect">
            <a:avLst/>
          </a:prstGeom>
        </p:spPr>
      </p:pic>
      <p:pic>
        <p:nvPicPr>
          <p:cNvPr id="11" name="그림 36">
            <a:extLst>
              <a:ext uri="{FF2B5EF4-FFF2-40B4-BE49-F238E27FC236}">
                <a16:creationId xmlns:a16="http://schemas.microsoft.com/office/drawing/2014/main" id="{D79B0996-82C6-4D20-BD61-4039F5CB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마우스 커서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C2978-D8C3-4E2B-8663-1670FB7A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78" y="2137893"/>
            <a:ext cx="6371229" cy="29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배치</a:t>
            </a:r>
          </a:p>
        </p:txBody>
      </p:sp>
      <p:sp>
        <p:nvSpPr>
          <p:cNvPr id="23" name="내용 개체 틀 5"/>
          <p:cNvSpPr>
            <a:spLocks noGrp="1"/>
          </p:cNvSpPr>
          <p:nvPr/>
        </p:nvSpPr>
        <p:spPr>
          <a:xfrm>
            <a:off x="876300" y="1299417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태그가 출력되는 위치 지정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태그는 웹 페이지에 작성된 순서와 달리 배치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배치 기능의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display</a:t>
            </a:r>
          </a:p>
          <a:p>
            <a:pPr lvl="2"/>
            <a:r>
              <a:rPr lang="en-US" altLang="ko-KR" dirty="0" smtClean="0"/>
              <a:t>position</a:t>
            </a:r>
          </a:p>
          <a:p>
            <a:pPr lvl="2"/>
            <a:r>
              <a:rPr lang="en-US" altLang="ko-KR" dirty="0" smtClean="0"/>
              <a:t>left, right, top, bottom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z-index</a:t>
            </a:r>
          </a:p>
          <a:p>
            <a:pPr lvl="2"/>
            <a:r>
              <a:rPr lang="en-US" altLang="ko-KR" dirty="0" smtClean="0"/>
              <a:t>Visibility</a:t>
            </a:r>
          </a:p>
          <a:p>
            <a:pPr lvl="2"/>
            <a:r>
              <a:rPr lang="en-US" altLang="ko-KR" dirty="0" smtClean="0"/>
              <a:t>overflow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4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 err="1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블록박스와</a:t>
            </a:r>
            <a:r>
              <a:rPr lang="ko-KR" altLang="en-US" b="0" dirty="0" smtClean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인라인 박스</a:t>
            </a:r>
            <a:endParaRPr lang="ko-KR" altLang="en-US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15" y="2468857"/>
            <a:ext cx="1880543" cy="18755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15" y="4485081"/>
            <a:ext cx="1886819" cy="1881854"/>
          </a:xfrm>
          <a:prstGeom prst="rect">
            <a:avLst/>
          </a:prstGeom>
        </p:spPr>
      </p:pic>
      <p:sp>
        <p:nvSpPr>
          <p:cNvPr id="16" name="내용 개체 틀 3"/>
          <p:cNvSpPr>
            <a:spLocks noGrp="1"/>
          </p:cNvSpPr>
          <p:nvPr/>
        </p:nvSpPr>
        <p:spPr>
          <a:xfrm>
            <a:off x="1108894" y="1172713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인라인</a:t>
            </a:r>
            <a:r>
              <a:rPr lang="ko-KR" altLang="en-US" dirty="0" smtClean="0"/>
              <a:t> 태그는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태그는 블록 박스로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박스와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박스의 디폴트 출력 모양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882079" y="5642303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82079" y="3558590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/>
              <a:t>&lt;div&gt;DIV&lt;/div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19" name="TextBox 7"/>
          <p:cNvSpPr txBox="1"/>
          <p:nvPr/>
        </p:nvSpPr>
        <p:spPr>
          <a:xfrm>
            <a:off x="3721946" y="2875468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블록 박스는 새 라인에서 시작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왼쪽에서 오른쪽 끝까지 통째 점유</a:t>
            </a:r>
            <a:endParaRPr lang="ko-KR" altLang="en-US" sz="1000" dirty="0"/>
          </a:p>
        </p:txBody>
      </p:sp>
      <p:sp>
        <p:nvSpPr>
          <p:cNvPr id="20" name="TextBox 8"/>
          <p:cNvSpPr txBox="1"/>
          <p:nvPr/>
        </p:nvSpPr>
        <p:spPr>
          <a:xfrm>
            <a:off x="3867307" y="5041426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박스는 블록 안에 배치</a:t>
            </a:r>
            <a:endParaRPr lang="en-US" altLang="ko-KR" sz="1000" dirty="0" smtClean="0"/>
          </a:p>
          <a:p>
            <a:r>
              <a:rPr lang="ko-KR" altLang="en-US" sz="1000" dirty="0" smtClean="0"/>
              <a:t>옆에 다른 태그 배치 가능</a:t>
            </a:r>
            <a:endParaRPr lang="ko-KR" altLang="en-US" sz="1000" dirty="0"/>
          </a:p>
        </p:txBody>
      </p:sp>
      <p:sp>
        <p:nvSpPr>
          <p:cNvPr id="21" name="직사각형 20"/>
          <p:cNvSpPr/>
          <p:nvPr/>
        </p:nvSpPr>
        <p:spPr>
          <a:xfrm>
            <a:off x="669554" y="2468857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solidFill>
                  <a:srgbClr val="FF0000"/>
                </a:solidFill>
              </a:rPr>
              <a:t>블록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3750" y="453534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err="1" smtClean="0">
                <a:solidFill>
                  <a:srgbClr val="FF0000"/>
                </a:solidFill>
              </a:rPr>
              <a:t>인라인</a:t>
            </a:r>
            <a:r>
              <a:rPr lang="ko-KR" altLang="en-US" sz="1400" dirty="0" smtClean="0">
                <a:solidFill>
                  <a:srgbClr val="FF0000"/>
                </a:solidFill>
              </a:rPr>
              <a:t> 박스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6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박스의 유형 제어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: display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98" y="1230571"/>
            <a:ext cx="6638393" cy="253892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99" y="4030844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display : block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72" y="2054565"/>
            <a:ext cx="2485051" cy="2701666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/>
        </p:nvSpPr>
        <p:spPr>
          <a:xfrm>
            <a:off x="876300" y="1199668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/>
              <a:t>예 </a:t>
            </a:r>
            <a:r>
              <a:rPr lang="en-US" altLang="ko-KR" dirty="0" smtClean="0"/>
              <a:t>: &lt;span&gt;</a:t>
            </a:r>
            <a:r>
              <a:rPr lang="ko-KR" altLang="en-US" dirty="0" smtClean="0"/>
              <a:t>을 블록 박스로 수정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1276" y="38019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dirty="0"/>
              <a:t>&lt;div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 smtClean="0"/>
              <a:t>과</a:t>
            </a:r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&lt;span&gt;</a:t>
            </a:r>
            <a:r>
              <a:rPr lang="en-US" altLang="ko-KR" sz="1400" dirty="0" smtClean="0"/>
              <a:t>block span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span&gt;</a:t>
            </a:r>
            <a:r>
              <a:rPr lang="ko-KR" altLang="en-US" sz="1400" dirty="0"/>
              <a:t>입니다</a:t>
            </a:r>
            <a:r>
              <a:rPr lang="en-US" altLang="ko-KR" sz="1400" dirty="0" smtClean="0"/>
              <a:t>.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51276" y="22379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b="1" dirty="0" smtClean="0"/>
              <a:t>span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display : block;</a:t>
            </a:r>
          </a:p>
          <a:p>
            <a:pPr defTabSz="180000"/>
            <a:r>
              <a:rPr lang="en-US" altLang="ko-KR" sz="1400" dirty="0" smtClean="0"/>
              <a:t>	width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height </a:t>
            </a:r>
            <a:r>
              <a:rPr lang="en-US" altLang="ko-KR" sz="1400" dirty="0"/>
              <a:t>: 60px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b="1" dirty="0" smtClean="0"/>
              <a:t> }</a:t>
            </a:r>
            <a:endParaRPr lang="ko-KR" altLang="en-US" sz="1400" b="1" dirty="0"/>
          </a:p>
        </p:txBody>
      </p:sp>
      <p:sp>
        <p:nvSpPr>
          <p:cNvPr id="14" name="TextBox 10"/>
          <p:cNvSpPr txBox="1"/>
          <p:nvPr/>
        </p:nvSpPr>
        <p:spPr>
          <a:xfrm>
            <a:off x="3733388" y="19917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15" name="TextBox 11"/>
          <p:cNvSpPr txBox="1"/>
          <p:nvPr/>
        </p:nvSpPr>
        <p:spPr>
          <a:xfrm>
            <a:off x="3707950" y="35528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4932086" y="5094988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 smtClean="0">
                <a:solidFill>
                  <a:srgbClr val="C00000"/>
                </a:solidFill>
              </a:rPr>
              <a:t>을 </a:t>
            </a:r>
            <a:r>
              <a:rPr lang="en-US" altLang="ko-KR" sz="1000" dirty="0" smtClean="0">
                <a:solidFill>
                  <a:srgbClr val="C00000"/>
                </a:solidFill>
              </a:rPr>
              <a:t>block</a:t>
            </a:r>
            <a:r>
              <a:rPr lang="ko-KR" altLang="en-US" sz="1000" dirty="0" smtClean="0">
                <a:solidFill>
                  <a:srgbClr val="C00000"/>
                </a:solidFill>
              </a:rPr>
              <a:t> 박스로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지정하고</a:t>
            </a:r>
            <a:r>
              <a:rPr lang="en-US" altLang="ko-KR" sz="1000" dirty="0" smtClean="0">
                <a:solidFill>
                  <a:srgbClr val="C00000"/>
                </a:solidFill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</a:t>
            </a:r>
            <a:r>
              <a:rPr lang="en-US" altLang="ko-KR" sz="1000" dirty="0" smtClean="0">
                <a:solidFill>
                  <a:srgbClr val="C00000"/>
                </a:solidFill>
              </a:rPr>
              <a:t>60px</a:t>
            </a:r>
            <a:r>
              <a:rPr lang="ko-KR" altLang="en-US" sz="1000" dirty="0" smtClean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  </a:t>
            </a:r>
            <a:r>
              <a:rPr lang="ko-KR" altLang="en-US" sz="1000" dirty="0" smtClean="0">
                <a:solidFill>
                  <a:srgbClr val="C00000"/>
                </a:solidFill>
              </a:rPr>
              <a:t>한 줄을 독점적으로 차지하여 옆에 다른 태그 배치되지 않음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3203895" y="26249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3"/>
          <p:cNvSpPr txBox="1"/>
          <p:nvPr/>
        </p:nvSpPr>
        <p:spPr>
          <a:xfrm>
            <a:off x="6262646" y="35944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54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display : inline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8" y="2201234"/>
            <a:ext cx="3129586" cy="2330683"/>
          </a:xfrm>
          <a:prstGeom prst="rect">
            <a:avLst/>
          </a:prstGeom>
        </p:spPr>
      </p:pic>
      <p:sp>
        <p:nvSpPr>
          <p:cNvPr id="20" name="내용 개체 틀 8"/>
          <p:cNvSpPr>
            <a:spLocks noGrp="1"/>
          </p:cNvSpPr>
          <p:nvPr/>
        </p:nvSpPr>
        <p:spPr>
          <a:xfrm>
            <a:off x="876300" y="1191354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21038" y="3381791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</a:t>
            </a:r>
            <a:r>
              <a:rPr lang="en-US" altLang="ko-KR" sz="1400" dirty="0" smtClean="0"/>
              <a:t>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307260" y="2229663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inline;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23" name="TextBox 6"/>
          <p:cNvSpPr txBox="1"/>
          <p:nvPr/>
        </p:nvSpPr>
        <p:spPr>
          <a:xfrm>
            <a:off x="3606463" y="1983442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24" name="TextBox 7"/>
          <p:cNvSpPr txBox="1"/>
          <p:nvPr/>
        </p:nvSpPr>
        <p:spPr>
          <a:xfrm>
            <a:off x="3608799" y="3093759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4691636" y="4575730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* 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가 </a:t>
            </a:r>
            <a:r>
              <a:rPr lang="en-US" altLang="ko-KR" sz="1000" dirty="0" smtClean="0">
                <a:solidFill>
                  <a:srgbClr val="C00000"/>
                </a:solidFill>
              </a:rPr>
              <a:t>inline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inline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5855070" y="4215690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오렌지 바탕은 바깥 </a:t>
            </a:r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96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display : inline-block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98" y="2186414"/>
            <a:ext cx="2977505" cy="2619451"/>
          </a:xfrm>
          <a:prstGeom prst="rect">
            <a:avLst/>
          </a:prstGeom>
        </p:spPr>
      </p:pic>
      <p:sp>
        <p:nvSpPr>
          <p:cNvPr id="15" name="내용 개체 틀 4"/>
          <p:cNvSpPr>
            <a:spLocks noGrp="1"/>
          </p:cNvSpPr>
          <p:nvPr/>
        </p:nvSpPr>
        <p:spPr>
          <a:xfrm>
            <a:off x="876300" y="1166416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79268" y="4046257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div style="background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 smtClean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div&gt;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79268" y="2204725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dirty="0" smtClean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display </a:t>
            </a:r>
            <a:r>
              <a:rPr lang="en-US" altLang="ko-KR" sz="1400" b="1" dirty="0"/>
              <a:t>: </a:t>
            </a:r>
            <a:r>
              <a:rPr lang="en-US" altLang="ko-KR" sz="1400" b="1" dirty="0" smtClean="0"/>
              <a:t>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border </a:t>
            </a:r>
            <a:r>
              <a:rPr lang="en-US" altLang="ko-KR" sz="1400" dirty="0"/>
              <a:t>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powderblue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margin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10px;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width </a:t>
            </a:r>
            <a:r>
              <a:rPr lang="en-US" altLang="ko-KR" sz="1400" dirty="0"/>
              <a:t>: 60px; height : 80px</a:t>
            </a:r>
            <a:r>
              <a:rPr lang="en-US" altLang="ko-KR" sz="1400" dirty="0" smtClean="0"/>
              <a:t>;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b="1" dirty="0"/>
          </a:p>
        </p:txBody>
      </p:sp>
      <p:sp>
        <p:nvSpPr>
          <p:cNvPr id="18" name="TextBox 16"/>
          <p:cNvSpPr txBox="1"/>
          <p:nvPr/>
        </p:nvSpPr>
        <p:spPr>
          <a:xfrm>
            <a:off x="3678471" y="1958504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27" name="TextBox 17"/>
          <p:cNvSpPr txBox="1"/>
          <p:nvPr/>
        </p:nvSpPr>
        <p:spPr>
          <a:xfrm>
            <a:off x="3674216" y="379234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HTML </a:t>
            </a:r>
            <a:r>
              <a:rPr lang="ko-KR" altLang="en-US" sz="1050" dirty="0" smtClean="0">
                <a:solidFill>
                  <a:srgbClr val="C00000"/>
                </a:solidFill>
              </a:rPr>
              <a:t>코드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6933597" y="3417879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TextBox 20"/>
          <p:cNvSpPr txBox="1"/>
          <p:nvPr/>
        </p:nvSpPr>
        <p:spPr>
          <a:xfrm>
            <a:off x="7086044" y="3171658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4617431" y="4805865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 smtClean="0">
                <a:solidFill>
                  <a:srgbClr val="C00000"/>
                </a:solidFill>
              </a:rPr>
              <a:t>박스는 </a:t>
            </a:r>
            <a:r>
              <a:rPr lang="ko-KR" altLang="en-US" sz="1000" dirty="0">
                <a:solidFill>
                  <a:srgbClr val="C00000"/>
                </a:solidFill>
              </a:rPr>
              <a:t>라인 안에 </a:t>
            </a:r>
            <a:r>
              <a:rPr lang="ko-KR" altLang="en-US" sz="1000" dirty="0" smtClean="0">
                <a:solidFill>
                  <a:srgbClr val="C00000"/>
                </a:solidFill>
              </a:rPr>
              <a:t>다른 요소들과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 smtClean="0">
                <a:solidFill>
                  <a:srgbClr val="C00000"/>
                </a:solidFill>
              </a:rPr>
              <a:t>.  </a:t>
            </a:r>
            <a:r>
              <a:rPr lang="ko-KR" altLang="en-US" sz="1000" dirty="0" smtClean="0">
                <a:solidFill>
                  <a:srgbClr val="C00000"/>
                </a:solidFill>
              </a:rPr>
              <a:t>동시에 </a:t>
            </a:r>
            <a:r>
              <a:rPr lang="en-US" altLang="ko-KR" sz="1000" dirty="0" smtClean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 smtClean="0">
                <a:solidFill>
                  <a:srgbClr val="C00000"/>
                </a:solidFill>
              </a:rPr>
              <a:t>으로 </a:t>
            </a:r>
            <a:endParaRPr lang="en-US" altLang="ko-KR" sz="1000" dirty="0" smtClean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</a:rPr>
              <a:t>크기 조절 가능</a:t>
            </a:r>
            <a:endParaRPr lang="en-US" altLang="ko-KR" sz="10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1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Display </a:t>
            </a:r>
            <a:r>
              <a:rPr lang="ko-KR" altLang="en-US" sz="1600" dirty="0" err="1" smtClean="0"/>
              <a:t>프로퍼티로</a:t>
            </a:r>
            <a:r>
              <a:rPr lang="ko-KR" altLang="en-US" sz="1600" dirty="0" smtClean="0"/>
              <a:t> 박스 유형 설정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</a:t>
            </a:r>
            <a:r>
              <a:rPr lang="ko-KR" altLang="en-US" sz="1050" dirty="0" err="1"/>
              <a:t>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1069355"/>
            <a:ext cx="6216833" cy="44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박스의 배치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: position</a:t>
            </a:r>
          </a:p>
        </p:txBody>
      </p:sp>
      <p:sp>
        <p:nvSpPr>
          <p:cNvPr id="19" name="내용 개체 틀 3"/>
          <p:cNvSpPr>
            <a:spLocks noGrp="1"/>
          </p:cNvSpPr>
          <p:nvPr/>
        </p:nvSpPr>
        <p:spPr>
          <a:xfrm>
            <a:off x="876300" y="1116538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normal</a:t>
            </a:r>
            <a:r>
              <a:rPr lang="ko-KR" altLang="en-US" dirty="0" smtClean="0"/>
              <a:t> </a:t>
            </a:r>
            <a:r>
              <a:rPr lang="en-US" altLang="ko-KR" dirty="0" smtClean="0"/>
              <a:t>flow</a:t>
            </a:r>
          </a:p>
          <a:p>
            <a:pPr lvl="1"/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페이지에 나타난 순서대로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배치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이용하여 </a:t>
            </a:r>
            <a:r>
              <a:rPr lang="en-US" altLang="ko-KR" dirty="0" smtClean="0"/>
              <a:t>normal flow </a:t>
            </a:r>
            <a:r>
              <a:rPr lang="ko-KR" altLang="en-US" dirty="0" smtClean="0"/>
              <a:t>무시 가능</a:t>
            </a:r>
            <a:endParaRPr lang="en-US" altLang="ko-KR" dirty="0" smtClean="0"/>
          </a:p>
          <a:p>
            <a:r>
              <a:rPr lang="en-US" altLang="ko-KR" dirty="0" smtClean="0"/>
              <a:t>position </a:t>
            </a:r>
            <a:r>
              <a:rPr lang="ko-KR" altLang="en-US" dirty="0" err="1" smtClean="0"/>
              <a:t>프로퍼티를</a:t>
            </a:r>
            <a:r>
              <a:rPr lang="ko-KR" altLang="en-US" dirty="0" smtClean="0"/>
              <a:t> 이용한 배치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 배치 </a:t>
            </a:r>
            <a:r>
              <a:rPr lang="en-US" altLang="ko-KR" dirty="0" smtClean="0"/>
              <a:t>- position : static(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상대 배치 </a:t>
            </a:r>
            <a:r>
              <a:rPr lang="en-US" altLang="ko-KR" dirty="0" smtClean="0"/>
              <a:t>- position : relative</a:t>
            </a:r>
          </a:p>
          <a:p>
            <a:pPr lvl="1"/>
            <a:r>
              <a:rPr lang="ko-KR" altLang="en-US" dirty="0" smtClean="0"/>
              <a:t>절대 배치 </a:t>
            </a:r>
            <a:r>
              <a:rPr lang="en-US" altLang="ko-KR" dirty="0" smtClean="0"/>
              <a:t>- position : absolute</a:t>
            </a:r>
          </a:p>
          <a:p>
            <a:pPr lvl="1"/>
            <a:r>
              <a:rPr lang="ko-KR" altLang="en-US" dirty="0" smtClean="0"/>
              <a:t>고정 배치 </a:t>
            </a:r>
            <a:r>
              <a:rPr lang="en-US" altLang="ko-KR" dirty="0" smtClean="0"/>
              <a:t>- position : fixed</a:t>
            </a:r>
          </a:p>
          <a:p>
            <a:pPr lvl="1"/>
            <a:r>
              <a:rPr lang="ko-KR" altLang="en-US" dirty="0" smtClean="0"/>
              <a:t>유동 배치 </a:t>
            </a:r>
            <a:r>
              <a:rPr lang="en-US" altLang="ko-KR" dirty="0" smtClean="0"/>
              <a:t>- float : left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 smtClean="0"/>
              <a:t>태그의 위치와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endParaRPr lang="ko-KR" altLang="en-US" dirty="0"/>
          </a:p>
          <a:p>
            <a:pPr lvl="1"/>
            <a:r>
              <a:rPr lang="en-US" altLang="ko-KR" dirty="0"/>
              <a:t>top, bottom, left, right, width, </a:t>
            </a:r>
            <a:r>
              <a:rPr lang="en-US" altLang="ko-KR" dirty="0" smtClean="0"/>
              <a:t>height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 </a:t>
            </a:r>
            <a:r>
              <a:rPr lang="ko-KR" altLang="en-US" dirty="0" err="1" smtClean="0"/>
              <a:t>프로퍼티는</a:t>
            </a:r>
            <a:r>
              <a:rPr lang="ko-KR" altLang="en-US" dirty="0"/>
              <a:t> 배치 방법에 따라 다르게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3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CSS3 </a:t>
            </a:r>
            <a:r>
              <a:rPr lang="ko-KR" altLang="en-US" sz="1600" dirty="0"/>
              <a:t>스타일 시트로 꾸민 웹 페이지 </a:t>
            </a:r>
            <a:endParaRPr lang="en-US" altLang="ko-KR" sz="1600" dirty="0"/>
          </a:p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050" dirty="0"/>
              <a:t>다음 </a:t>
            </a:r>
            <a:r>
              <a:rPr lang="en-US" altLang="ko-KR" sz="1050" dirty="0"/>
              <a:t>html</a:t>
            </a:r>
            <a:r>
              <a:rPr lang="ko-KR" altLang="en-US" sz="1050" dirty="0"/>
              <a:t>소스를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별 </a:t>
            </a:r>
            <a:r>
              <a:rPr lang="ko-KR" altLang="en-US" sz="1050" dirty="0" err="1"/>
              <a:t>두개</a:t>
            </a:r>
            <a:r>
              <a:rPr lang="ko-KR" altLang="en-US" sz="1050" dirty="0"/>
              <a:t> 이니 소스 및 결과 </a:t>
            </a:r>
            <a:r>
              <a:rPr lang="ko-KR" altLang="en-US" sz="1050" dirty="0" err="1"/>
              <a:t>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5" name="그림 11">
            <a:extLst>
              <a:ext uri="{FF2B5EF4-FFF2-40B4-BE49-F238E27FC236}">
                <a16:creationId xmlns:a16="http://schemas.microsoft.com/office/drawing/2014/main" id="{8B6DFF82-1C9F-4AD7-BF12-35A35BFB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710" y="1930860"/>
            <a:ext cx="2313806" cy="2234649"/>
          </a:xfrm>
          <a:prstGeom prst="rect">
            <a:avLst/>
          </a:prstGeom>
        </p:spPr>
      </p:pic>
      <p:sp>
        <p:nvSpPr>
          <p:cNvPr id="7" name="직사각형 3">
            <a:extLst>
              <a:ext uri="{FF2B5EF4-FFF2-40B4-BE49-F238E27FC236}">
                <a16:creationId xmlns:a16="http://schemas.microsoft.com/office/drawing/2014/main" id="{4ADF1E0E-0E76-4FAC-86F9-A0F7DF6B4DC2}"/>
              </a:ext>
            </a:extLst>
          </p:cNvPr>
          <p:cNvSpPr/>
          <p:nvPr/>
        </p:nvSpPr>
        <p:spPr>
          <a:xfrm>
            <a:off x="2878164" y="1460520"/>
            <a:ext cx="5078162" cy="38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스타일을 가진 웹 페이지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>
                <a:solidFill>
                  <a:srgbClr val="00B050"/>
                </a:solidFill>
              </a:rPr>
              <a:t>/* 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작성 </a:t>
            </a:r>
            <a:r>
              <a:rPr lang="en-US" altLang="ko-KR" sz="1200" dirty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body { background-color :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/>
              <a:t>	h3 { color : purple;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 { border : 5px solid </a:t>
            </a:r>
            <a:r>
              <a:rPr lang="en-US" altLang="ko-KR" sz="1200" b="1" dirty="0" err="1"/>
              <a:t>yellowgreen</a:t>
            </a:r>
            <a:r>
              <a:rPr lang="en-US" altLang="ko-KR" sz="1200" b="1" dirty="0"/>
              <a:t>; 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span { color : blue; font-size : 20px; 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2A8C7D-516C-4AA4-9B2C-1A996FEA562A}"/>
              </a:ext>
            </a:extLst>
          </p:cNvPr>
          <p:cNvSpPr txBox="1"/>
          <p:nvPr/>
        </p:nvSpPr>
        <p:spPr>
          <a:xfrm>
            <a:off x="6283180" y="1657596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&lt;body&gt;</a:t>
            </a:r>
            <a:r>
              <a:rPr lang="ko-KR" altLang="en-US" sz="1000" dirty="0"/>
              <a:t>요소의 배경색 </a:t>
            </a:r>
            <a:r>
              <a:rPr lang="en-US" altLang="ko-KR" sz="1000" b="1" dirty="0" err="1"/>
              <a:t>mistyrose</a:t>
            </a:r>
            <a:r>
              <a:rPr lang="ko-KR" altLang="en-US" sz="1000" dirty="0"/>
              <a:t> </a:t>
            </a:r>
          </a:p>
        </p:txBody>
      </p:sp>
      <p:sp>
        <p:nvSpPr>
          <p:cNvPr id="9" name="자유형 7">
            <a:extLst>
              <a:ext uri="{FF2B5EF4-FFF2-40B4-BE49-F238E27FC236}">
                <a16:creationId xmlns:a16="http://schemas.microsoft.com/office/drawing/2014/main" id="{539198D8-0CE0-4A59-A8D7-59A65980E16F}"/>
              </a:ext>
            </a:extLst>
          </p:cNvPr>
          <p:cNvSpPr/>
          <p:nvPr/>
        </p:nvSpPr>
        <p:spPr>
          <a:xfrm>
            <a:off x="5301607" y="1893721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8">
            <a:extLst>
              <a:ext uri="{FF2B5EF4-FFF2-40B4-BE49-F238E27FC236}">
                <a16:creationId xmlns:a16="http://schemas.microsoft.com/office/drawing/2014/main" id="{D11B4495-E567-4DC3-8455-FB87B7A38B12}"/>
              </a:ext>
            </a:extLst>
          </p:cNvPr>
          <p:cNvSpPr/>
          <p:nvPr/>
        </p:nvSpPr>
        <p:spPr>
          <a:xfrm>
            <a:off x="7735773" y="1893721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3A4DE-53A0-469C-9A94-5E6E88E7B220}"/>
              </a:ext>
            </a:extLst>
          </p:cNvPr>
          <p:cNvSpPr txBox="1"/>
          <p:nvPr/>
        </p:nvSpPr>
        <p:spPr>
          <a:xfrm>
            <a:off x="5306940" y="3460952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/>
              <a:t>&lt;span&gt;</a:t>
            </a:r>
            <a:r>
              <a:rPr lang="ko-KR" altLang="en-US" sz="1000" dirty="0"/>
              <a:t>의 글자는 </a:t>
            </a:r>
            <a:r>
              <a:rPr lang="en-US" altLang="ko-KR" sz="1000" dirty="0"/>
              <a:t>blue</a:t>
            </a:r>
            <a:r>
              <a:rPr lang="ko-KR" altLang="en-US" sz="1000" dirty="0"/>
              <a:t>에 </a:t>
            </a:r>
            <a:r>
              <a:rPr lang="en-US" altLang="ko-KR" sz="1000" dirty="0"/>
              <a:t>20</a:t>
            </a:r>
            <a:r>
              <a:rPr lang="ko-KR" altLang="en-US" sz="1000" dirty="0"/>
              <a:t>픽셀</a:t>
            </a:r>
          </a:p>
        </p:txBody>
      </p:sp>
      <p:sp>
        <p:nvSpPr>
          <p:cNvPr id="12" name="자유형 10">
            <a:extLst>
              <a:ext uri="{FF2B5EF4-FFF2-40B4-BE49-F238E27FC236}">
                <a16:creationId xmlns:a16="http://schemas.microsoft.com/office/drawing/2014/main" id="{3C04E470-8145-4578-9085-3B62CAC4CAE1}"/>
              </a:ext>
            </a:extLst>
          </p:cNvPr>
          <p:cNvSpPr/>
          <p:nvPr/>
        </p:nvSpPr>
        <p:spPr>
          <a:xfrm>
            <a:off x="4327940" y="3098047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5">
            <a:extLst>
              <a:ext uri="{FF2B5EF4-FFF2-40B4-BE49-F238E27FC236}">
                <a16:creationId xmlns:a16="http://schemas.microsoft.com/office/drawing/2014/main" id="{FCD30E6C-D768-4851-853A-5415BB300CCD}"/>
              </a:ext>
            </a:extLst>
          </p:cNvPr>
          <p:cNvSpPr/>
          <p:nvPr/>
        </p:nvSpPr>
        <p:spPr>
          <a:xfrm>
            <a:off x="7403457" y="3414138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상대 배치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position : relative</a:t>
            </a:r>
          </a:p>
        </p:txBody>
      </p:sp>
      <p:sp>
        <p:nvSpPr>
          <p:cNvPr id="7" name="내용 개체 틀 22"/>
          <p:cNvSpPr>
            <a:spLocks noGrp="1"/>
          </p:cNvSpPr>
          <p:nvPr/>
        </p:nvSpPr>
        <p:spPr>
          <a:xfrm>
            <a:off x="859394" y="1156904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normal </a:t>
            </a:r>
            <a:r>
              <a:rPr lang="en-US" altLang="ko-KR" dirty="0" smtClean="0"/>
              <a:t>flow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기본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 smtClean="0"/>
              <a:t>‘</a:t>
            </a:r>
            <a:r>
              <a:rPr lang="ko-KR" altLang="en-US" b="1" dirty="0" smtClean="0"/>
              <a:t>상대 위치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 배치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10" y="2850604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>
            <a:off x="2834030" y="4471008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"/>
          <p:cNvSpPr txBox="1"/>
          <p:nvPr/>
        </p:nvSpPr>
        <p:spPr>
          <a:xfrm>
            <a:off x="2130067" y="4348103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834030" y="4291673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834030" y="926017"/>
            <a:ext cx="720781" cy="447950"/>
            <a:chOff x="5117790" y="3341090"/>
            <a:chExt cx="453922" cy="447950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10800000">
            <a:off x="5616166" y="7787655"/>
            <a:ext cx="739130" cy="452653"/>
            <a:chOff x="7258918" y="5085184"/>
            <a:chExt cx="453924" cy="452653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20"/>
          <p:cNvSpPr txBox="1"/>
          <p:nvPr/>
        </p:nvSpPr>
        <p:spPr>
          <a:xfrm>
            <a:off x="6319376" y="3060103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541777" y="3911674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481676" y="4227034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339498" y="3054919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103893" y="321970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1"/>
          <p:cNvSpPr txBox="1"/>
          <p:nvPr/>
        </p:nvSpPr>
        <p:spPr>
          <a:xfrm>
            <a:off x="3192126" y="4196423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sp>
        <p:nvSpPr>
          <p:cNvPr id="23" name="TextBox 66"/>
          <p:cNvSpPr txBox="1"/>
          <p:nvPr/>
        </p:nvSpPr>
        <p:spPr>
          <a:xfrm>
            <a:off x="2939447" y="3463645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882795" y="4722812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4691858" y="2248913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633888" y="3461712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77"/>
          <p:cNvSpPr txBox="1"/>
          <p:nvPr/>
        </p:nvSpPr>
        <p:spPr>
          <a:xfrm>
            <a:off x="3245287" y="3183214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C00000"/>
                </a:solidFill>
              </a:rPr>
              <a:t>t</a:t>
            </a:r>
            <a:r>
              <a:rPr lang="en-US" altLang="ko-KR" sz="1000" dirty="0" smtClean="0">
                <a:solidFill>
                  <a:srgbClr val="C00000"/>
                </a:solidFill>
              </a:rPr>
              <a:t>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403830" y="3452187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08"/>
          <p:cNvSpPr txBox="1"/>
          <p:nvPr/>
        </p:nvSpPr>
        <p:spPr>
          <a:xfrm>
            <a:off x="5086185" y="4218756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30" name="TextBox 109"/>
          <p:cNvSpPr txBox="1"/>
          <p:nvPr/>
        </p:nvSpPr>
        <p:spPr>
          <a:xfrm>
            <a:off x="5582673" y="4002732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i="1" dirty="0" smtClean="0"/>
              <a:t>기본 위치</a:t>
            </a:r>
            <a:endParaRPr lang="ko-KR" altLang="en-US" sz="1050" i="1" dirty="0"/>
          </a:p>
        </p:txBody>
      </p:sp>
      <p:sp>
        <p:nvSpPr>
          <p:cNvPr id="31" name="TextBox 110"/>
          <p:cNvSpPr txBox="1"/>
          <p:nvPr/>
        </p:nvSpPr>
        <p:spPr>
          <a:xfrm>
            <a:off x="5319993" y="3515235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i="1" dirty="0" smtClean="0">
                <a:solidFill>
                  <a:srgbClr val="FFFF00"/>
                </a:solidFill>
              </a:rPr>
              <a:t>상대 위치</a:t>
            </a:r>
            <a:endParaRPr lang="ko-KR" altLang="en-US" sz="1050" i="1" dirty="0">
              <a:solidFill>
                <a:srgbClr val="FFFF00"/>
              </a:solidFill>
            </a:endParaRPr>
          </a:p>
        </p:txBody>
      </p:sp>
      <p:pic>
        <p:nvPicPr>
          <p:cNvPr id="32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978" y="5176660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0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position : relative </a:t>
            </a:r>
            <a:r>
              <a:rPr lang="ko-KR" altLang="en-US" sz="1600" dirty="0"/>
              <a:t>상대 배치</a:t>
            </a:r>
            <a:endParaRPr lang="ko-KR" altLang="en-US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204" y="836458"/>
            <a:ext cx="6949523" cy="45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position:absolute</a:t>
            </a:r>
            <a:r>
              <a:rPr lang="ko-KR" altLang="en-US" sz="1600" dirty="0"/>
              <a:t> 절대 배치 </a:t>
            </a:r>
            <a:endParaRPr lang="ko-KR" altLang="en-US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96" y="696097"/>
            <a:ext cx="7086748" cy="47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position : fixed</a:t>
            </a:r>
            <a:r>
              <a:rPr lang="ko-KR" altLang="en-US" sz="1600" dirty="0"/>
              <a:t>로 브라우저 하단 오른쪽에 고정 배치</a:t>
            </a:r>
            <a:r>
              <a:rPr lang="ko-KR" altLang="en-US" sz="16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96" y="1103951"/>
            <a:ext cx="7067183" cy="38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float : right</a:t>
            </a:r>
            <a:r>
              <a:rPr lang="ko-KR" altLang="en-US" sz="1600" dirty="0"/>
              <a:t>로 브라우저의 오른편에 항상 배치</a:t>
            </a:r>
            <a:r>
              <a:rPr lang="ko-KR" altLang="en-US" sz="16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91" y="856606"/>
            <a:ext cx="6733308" cy="44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z-index</a:t>
            </a:r>
            <a:r>
              <a:rPr lang="ko-KR" altLang="en-US" sz="1600" dirty="0"/>
              <a:t>로 카드 쌓기</a:t>
            </a:r>
            <a:r>
              <a:rPr lang="ko-KR" altLang="en-US" sz="16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75" y="891643"/>
            <a:ext cx="6016221" cy="4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visibility</a:t>
            </a:r>
            <a:r>
              <a:rPr lang="ko-KR" altLang="en-US" sz="1600" dirty="0"/>
              <a:t>로 텍스트 숨기기</a:t>
            </a:r>
            <a:r>
              <a:rPr lang="ko-KR" altLang="en-US" sz="16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81" y="1402200"/>
            <a:ext cx="6090432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overflow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활용</a:t>
            </a:r>
            <a:r>
              <a:rPr lang="ko-KR" altLang="en-US" sz="16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89" y="1119511"/>
            <a:ext cx="7068865" cy="46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로 리스트 꾸미기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" name="내용 개체 틀 4"/>
          <p:cNvSpPr>
            <a:spLocks noGrp="1"/>
          </p:cNvSpPr>
          <p:nvPr/>
        </p:nvSpPr>
        <p:spPr>
          <a:xfrm>
            <a:off x="863138" y="1230695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리스트의 모양을 꾸미는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74" y="2119743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리스트 꾸미기에 사용할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HTML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페이지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2" y="1743310"/>
            <a:ext cx="6785436" cy="33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1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3CC29F-E20B-4EA9-9A50-ADE6542EF636}"/>
              </a:ext>
            </a:extLst>
          </p:cNvPr>
          <p:cNvSpPr txBox="1">
            <a:spLocks/>
          </p:cNvSpPr>
          <p:nvPr/>
        </p:nvSpPr>
        <p:spPr>
          <a:xfrm>
            <a:off x="612648" y="53769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CSS3 </a:t>
            </a: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j-cs"/>
              </a:rPr>
              <a:t>스타일 시트 구성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A61AE82-86EA-4EF5-90E9-49B256509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&lt;span&gt; </a:t>
            </a:r>
            <a:r>
              <a:rPr lang="ko-KR" altLang="en-US" dirty="0"/>
              <a:t>텍스트를 </a:t>
            </a:r>
            <a:r>
              <a:rPr lang="en-US" altLang="ko-KR" dirty="0"/>
              <a:t>20</a:t>
            </a:r>
            <a:r>
              <a:rPr lang="ko-KR" altLang="en-US" dirty="0"/>
              <a:t>픽셀 </a:t>
            </a:r>
            <a:r>
              <a:rPr lang="en-US" altLang="ko-KR" dirty="0"/>
              <a:t>blue</a:t>
            </a:r>
            <a:r>
              <a:rPr lang="ko-KR" altLang="en-US" dirty="0"/>
              <a:t>로 출력하는 </a:t>
            </a:r>
            <a:r>
              <a:rPr lang="en-US" altLang="ko-KR" dirty="0"/>
              <a:t>CSS3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셀렉터</a:t>
            </a:r>
            <a:endParaRPr lang="en-US" altLang="ko-KR" dirty="0"/>
          </a:p>
          <a:p>
            <a:pPr lvl="2"/>
            <a:r>
              <a:rPr lang="en-US" altLang="ko-KR" dirty="0"/>
              <a:t>CSS3 </a:t>
            </a:r>
            <a:r>
              <a:rPr lang="ko-KR" altLang="en-US" dirty="0"/>
              <a:t>스타일 시트를 </a:t>
            </a:r>
            <a:r>
              <a:rPr lang="en-US" altLang="ko-KR" dirty="0"/>
              <a:t>HTML </a:t>
            </a:r>
            <a:r>
              <a:rPr lang="ko-KR" altLang="en-US" dirty="0"/>
              <a:t>페이지에 적용하도록 만든 이름</a:t>
            </a:r>
            <a:endParaRPr lang="en-US" altLang="ko-KR" dirty="0"/>
          </a:p>
          <a:p>
            <a:pPr lvl="1"/>
            <a:r>
              <a:rPr lang="ko-KR" altLang="en-US" dirty="0" err="1"/>
              <a:t>프로퍼티</a:t>
            </a:r>
            <a:endParaRPr lang="en-US" altLang="ko-KR" dirty="0"/>
          </a:p>
          <a:p>
            <a:pPr lvl="2"/>
            <a:r>
              <a:rPr lang="ko-KR" altLang="en-US" dirty="0"/>
              <a:t>스타일 속성 이름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200</a:t>
            </a:r>
            <a:r>
              <a:rPr lang="ko-KR" altLang="en-US" dirty="0"/>
              <a:t>개 정도의 </a:t>
            </a:r>
            <a:r>
              <a:rPr lang="ko-KR" altLang="en-US" dirty="0" err="1"/>
              <a:t>프로퍼티</a:t>
            </a:r>
            <a:r>
              <a:rPr lang="ko-KR" altLang="en-US" dirty="0"/>
              <a:t> 있음</a:t>
            </a:r>
          </a:p>
          <a:p>
            <a:pPr lvl="1"/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ko-KR" altLang="en-US" dirty="0" err="1"/>
              <a:t>프로퍼티의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1"/>
            <a:r>
              <a:rPr lang="ko-KR" altLang="en-US" dirty="0" err="1"/>
              <a:t>주석문</a:t>
            </a:r>
            <a:endParaRPr lang="en-US" altLang="ko-KR" dirty="0"/>
          </a:p>
          <a:p>
            <a:pPr lvl="2"/>
            <a:r>
              <a:rPr lang="ko-KR" altLang="en-US" dirty="0"/>
              <a:t>스타일 시트 내에 붙이는 설명문으로 </a:t>
            </a:r>
            <a:r>
              <a:rPr lang="en-US" altLang="ko-KR" dirty="0"/>
              <a:t>/* ... */. </a:t>
            </a:r>
            <a:r>
              <a:rPr lang="ko-KR" altLang="en-US" dirty="0"/>
              <a:t>여러 줄</a:t>
            </a:r>
            <a:r>
              <a:rPr lang="en-US" altLang="ko-KR" dirty="0"/>
              <a:t>,</a:t>
            </a:r>
            <a:r>
              <a:rPr lang="ko-KR" altLang="en-US" dirty="0"/>
              <a:t> 아무 위치에나 사용 가능</a:t>
            </a:r>
            <a:endParaRPr lang="en-US" altLang="ko-KR" dirty="0"/>
          </a:p>
          <a:p>
            <a:pPr lvl="1"/>
            <a:r>
              <a:rPr lang="ko-KR" altLang="en-US" dirty="0"/>
              <a:t>대소문자 구분 없음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직사각형 22">
            <a:extLst>
              <a:ext uri="{FF2B5EF4-FFF2-40B4-BE49-F238E27FC236}">
                <a16:creationId xmlns:a16="http://schemas.microsoft.com/office/drawing/2014/main" id="{7E395A58-5E70-4CC2-A407-743857BAD4F0}"/>
              </a:ext>
            </a:extLst>
          </p:cNvPr>
          <p:cNvSpPr/>
          <p:nvPr/>
        </p:nvSpPr>
        <p:spPr>
          <a:xfrm>
            <a:off x="2659572" y="5410378"/>
            <a:ext cx="381497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15" name="그림 4">
            <a:extLst>
              <a:ext uri="{FF2B5EF4-FFF2-40B4-BE49-F238E27FC236}">
                <a16:creationId xmlns:a16="http://schemas.microsoft.com/office/drawing/2014/main" id="{4E3170E3-2E08-41DE-92EA-F338C0C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6" y="1844824"/>
            <a:ext cx="6784990" cy="12842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46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리스트와 아이템에 배경색 입히기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628" y="2313499"/>
            <a:ext cx="2396588" cy="2667781"/>
          </a:xfrm>
          <a:prstGeom prst="rect">
            <a:avLst/>
          </a:prstGeom>
        </p:spPr>
      </p:pic>
      <p:sp>
        <p:nvSpPr>
          <p:cNvPr id="9" name="내용 개체 틀 3"/>
          <p:cNvSpPr>
            <a:spLocks noGrp="1"/>
          </p:cNvSpPr>
          <p:nvPr/>
        </p:nvSpPr>
        <p:spPr>
          <a:xfrm>
            <a:off x="876300" y="1364524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background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919492" y="4478705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0" idx="3"/>
            <a:endCxn id="11" idx="2"/>
          </p:cNvCxnSpPr>
          <p:nvPr/>
        </p:nvCxnSpPr>
        <p:spPr>
          <a:xfrm flipV="1">
            <a:off x="4456151" y="4583656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706570" y="5105763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41"/>
          <p:cNvSpPr txBox="1"/>
          <p:nvPr/>
        </p:nvSpPr>
        <p:spPr>
          <a:xfrm>
            <a:off x="4514627" y="517251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C00000"/>
                </a:solidFill>
              </a:rPr>
              <a:t>padding-left </a:t>
            </a:r>
            <a:r>
              <a:rPr lang="en-US" altLang="ko-KR" sz="1000" dirty="0" smtClean="0">
                <a:solidFill>
                  <a:srgbClr val="C00000"/>
                </a:solidFill>
              </a:rPr>
              <a:t>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5" name="TextBox 44"/>
          <p:cNvSpPr txBox="1"/>
          <p:nvPr/>
        </p:nvSpPr>
        <p:spPr>
          <a:xfrm>
            <a:off x="7251573" y="3623566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6" name="TextBox 46"/>
          <p:cNvSpPr txBox="1"/>
          <p:nvPr/>
        </p:nvSpPr>
        <p:spPr>
          <a:xfrm>
            <a:off x="7280294" y="4186619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 smtClean="0">
                <a:solidFill>
                  <a:srgbClr val="C00000"/>
                </a:solidFill>
              </a:rPr>
              <a:t>bottom :  5px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17" name="TextBox 47"/>
          <p:cNvSpPr txBox="1"/>
          <p:nvPr/>
        </p:nvSpPr>
        <p:spPr>
          <a:xfrm>
            <a:off x="6302503" y="5191257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>
                <a:solidFill>
                  <a:srgbClr val="C00000"/>
                </a:solidFill>
              </a:rPr>
              <a:t>padding-right </a:t>
            </a:r>
            <a:r>
              <a:rPr lang="en-US" altLang="ko-KR" sz="1000" dirty="0" smtClean="0">
                <a:solidFill>
                  <a:srgbClr val="C00000"/>
                </a:solidFill>
              </a:rPr>
              <a:t>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451276" y="2361189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/* </a:t>
            </a:r>
            <a:r>
              <a:rPr lang="en-US" altLang="ko-KR" sz="1400" dirty="0" err="1" smtClean="0"/>
              <a:t>ul</a:t>
            </a:r>
            <a:r>
              <a:rPr lang="ko-KR" altLang="en-US" sz="1400" dirty="0" smtClean="0"/>
              <a:t>의 자손 </a:t>
            </a:r>
            <a:r>
              <a:rPr lang="en-US" altLang="ko-KR" sz="1400" dirty="0" smtClean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9" name="TextBox 55"/>
          <p:cNvSpPr txBox="1"/>
          <p:nvPr/>
        </p:nvSpPr>
        <p:spPr>
          <a:xfrm>
            <a:off x="3530379" y="2084604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20" name="TextBox 57"/>
          <p:cNvSpPr txBox="1"/>
          <p:nvPr/>
        </p:nvSpPr>
        <p:spPr>
          <a:xfrm>
            <a:off x="2833421" y="4544804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err="1" smtClean="0"/>
              <a:t>마커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아이템바깥에 있음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6159197" y="3243634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ul</a:t>
            </a:r>
            <a:r>
              <a:rPr lang="en-US" altLang="ko-KR" sz="1000" dirty="0" smtClean="0">
                <a:solidFill>
                  <a:schemeClr val="tx1"/>
                </a:solidFill>
              </a:rPr>
              <a:t>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706570" y="4745723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169380" y="4745723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706584" y="5105763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907439" y="4745723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989314" y="4745723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995892" y="5105763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851876" y="441327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51876" y="4458971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205101" y="4268374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7211916" y="4466323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842350" y="3859816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842350" y="3951558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195575" y="370833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202390" y="3945754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5627740" y="3548217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&lt;li&gt; </a:t>
            </a:r>
            <a:r>
              <a:rPr lang="ko-KR" altLang="en-US" sz="1000" dirty="0" smtClean="0">
                <a:solidFill>
                  <a:schemeClr val="tx1"/>
                </a:solidFill>
              </a:rPr>
              <a:t>영역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9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마커의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위치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list-style-position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753562" y="2259521"/>
            <a:ext cx="5820039" cy="3212882"/>
            <a:chOff x="1499579" y="2924944"/>
            <a:chExt cx="5820039" cy="3212882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0" name="모서리가 둥근 직사각형 39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b="1" dirty="0" err="1" smtClean="0"/>
                <a:t>ul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</a:t>
              </a:r>
            </a:p>
            <a:p>
              <a:pPr defTabSz="180000"/>
              <a:r>
                <a:rPr lang="en-US" altLang="ko-KR" sz="1400" dirty="0" smtClean="0"/>
                <a:t>	background : goldenrod;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</a:t>
              </a:r>
              <a:r>
                <a:rPr lang="en-US" altLang="ko-KR" sz="1400" dirty="0" smtClean="0"/>
                <a:t>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 smtClean="0"/>
                <a:t>;</a:t>
              </a:r>
              <a:endParaRPr lang="en-US" altLang="ko-KR" sz="1400" b="1" i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</a:t>
              </a:r>
              <a:r>
                <a:rPr lang="en-US" altLang="ko-KR" sz="1400" b="1" dirty="0" smtClean="0"/>
                <a:t>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 smtClean="0"/>
                <a:t>background : </a:t>
              </a:r>
              <a:r>
                <a:rPr lang="en-US" altLang="ko-KR" sz="1400" dirty="0" err="1" smtClean="0"/>
                <a:t>greenyellow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margin-bottom : 5px;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41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 smtClean="0"/>
                <a:t>마커가</a:t>
              </a:r>
              <a:r>
                <a:rPr lang="ko-KR" altLang="en-US" sz="1000" dirty="0" smtClean="0"/>
                <a:t> 아이템 영역의 안쪽에 배치됨</a:t>
              </a:r>
              <a:endParaRPr lang="ko-KR" altLang="en-US" sz="1000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 smtClean="0">
                  <a:solidFill>
                    <a:srgbClr val="C00000"/>
                  </a:solidFill>
                </a:rPr>
                <a:t>스타</a:t>
              </a:r>
              <a:r>
                <a:rPr lang="ko-KR" altLang="en-US" sz="1050" dirty="0">
                  <a:solidFill>
                    <a:srgbClr val="C00000"/>
                  </a:solidFill>
                </a:rPr>
                <a:t>일</a:t>
              </a:r>
            </a:p>
          </p:txBody>
        </p:sp>
        <p:sp>
          <p:nvSpPr>
            <p:cNvPr id="44" name="자유형 43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6" y="1385598"/>
            <a:ext cx="8127067" cy="4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마커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 종류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list-style-type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1342787" y="2446136"/>
            <a:ext cx="6938200" cy="3002434"/>
            <a:chOff x="827584" y="1855693"/>
            <a:chExt cx="6938200" cy="3002434"/>
          </a:xfrm>
        </p:grpSpPr>
        <p:sp>
          <p:nvSpPr>
            <p:cNvPr id="30" name="직사각형 29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(a) list-style-type : </a:t>
              </a:r>
              <a:r>
                <a:rPr lang="en-US" altLang="ko-KR" sz="1200" dirty="0"/>
                <a:t>circle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(b) list-style-type : square</a:t>
              </a:r>
              <a:endParaRPr lang="en-US" altLang="ko-KR" sz="12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(f) list-style-type : decimal</a:t>
              </a:r>
              <a:endParaRPr lang="en-US" altLang="ko-KR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(d) list-style-type : </a:t>
              </a:r>
              <a:r>
                <a:rPr lang="en-US" altLang="ko-KR" sz="1200" dirty="0"/>
                <a:t>upper-roman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(e) list-style-type : </a:t>
              </a:r>
              <a:r>
                <a:rPr lang="en-US" altLang="ko-KR" sz="1200" dirty="0"/>
                <a:t>lower-alpha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en-US" altLang="ko-KR" sz="1200" dirty="0" smtClean="0"/>
                <a:t>(c) list-style-type : none</a:t>
              </a:r>
              <a:endParaRPr lang="en-US" altLang="ko-KR" sz="1200" dirty="0"/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90" y="1409431"/>
            <a:ext cx="8168020" cy="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이미지 </a:t>
            </a:r>
            <a:r>
              <a:rPr lang="ko-KR" altLang="en-US" b="0" dirty="0" err="1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마커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list-style-image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772" y="2660668"/>
            <a:ext cx="2356272" cy="2746917"/>
          </a:xfrm>
          <a:prstGeom prst="rect">
            <a:avLst/>
          </a:prstGeom>
        </p:spPr>
      </p:pic>
      <p:sp>
        <p:nvSpPr>
          <p:cNvPr id="21" name="내용 개체 틀 5"/>
          <p:cNvSpPr>
            <a:spLocks noGrp="1"/>
          </p:cNvSpPr>
          <p:nvPr/>
        </p:nvSpPr>
        <p:spPr>
          <a:xfrm>
            <a:off x="876300" y="1364524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list-style-image</a:t>
            </a:r>
          </a:p>
          <a:p>
            <a:pPr lvl="1"/>
            <a:r>
              <a:rPr lang="ko-KR" altLang="en-US" dirty="0" smtClean="0"/>
              <a:t>사용자가 이미지 </a:t>
            </a:r>
            <a:r>
              <a:rPr lang="ko-KR" altLang="en-US" dirty="0" err="1" smtClean="0"/>
              <a:t>마커</a:t>
            </a:r>
            <a:r>
              <a:rPr lang="ko-KR" altLang="en-US" dirty="0" smtClean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463543" y="2816077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en-US" altLang="ko-KR" sz="1400" b="1" dirty="0" err="1" smtClean="0"/>
              <a:t>ul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goldenrod;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media/marker.png</a:t>
            </a:r>
            <a:r>
              <a:rPr lang="en-US" altLang="ko-KR" sz="1400" b="1" dirty="0">
                <a:solidFill>
                  <a:srgbClr val="C00000"/>
                </a:solidFill>
              </a:rPr>
              <a:t>");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greenyellow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margin-bottom : 5px;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TextBox 6"/>
          <p:cNvSpPr txBox="1"/>
          <p:nvPr/>
        </p:nvSpPr>
        <p:spPr>
          <a:xfrm>
            <a:off x="5977784" y="5454477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모든 아이템에 동일한 이미지 마크</a:t>
            </a:r>
            <a:endParaRPr lang="ko-KR" altLang="en-US" sz="1000" dirty="0"/>
          </a:p>
        </p:txBody>
      </p:sp>
      <p:sp>
        <p:nvSpPr>
          <p:cNvPr id="24" name="TextBox 7"/>
          <p:cNvSpPr txBox="1"/>
          <p:nvPr/>
        </p:nvSpPr>
        <p:spPr>
          <a:xfrm>
            <a:off x="4670862" y="2517103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smtClean="0">
                <a:solidFill>
                  <a:srgbClr val="C00000"/>
                </a:solidFill>
              </a:rPr>
              <a:t>CSS </a:t>
            </a:r>
            <a:r>
              <a:rPr lang="ko-KR" altLang="en-US" sz="1050" dirty="0" smtClean="0">
                <a:solidFill>
                  <a:srgbClr val="C00000"/>
                </a:solidFill>
              </a:rPr>
              <a:t>스타</a:t>
            </a:r>
            <a:r>
              <a:rPr lang="ko-KR" altLang="en-US" sz="1050" dirty="0">
                <a:solidFill>
                  <a:srgbClr val="C00000"/>
                </a:solidFill>
              </a:rPr>
              <a:t>일</a:t>
            </a:r>
          </a:p>
        </p:txBody>
      </p:sp>
      <p:sp>
        <p:nvSpPr>
          <p:cNvPr id="25" name="자유형 24"/>
          <p:cNvSpPr/>
          <p:nvPr/>
        </p:nvSpPr>
        <p:spPr>
          <a:xfrm>
            <a:off x="5135951" y="3741239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CSS3 </a:t>
            </a:r>
            <a:r>
              <a:rPr lang="ko-KR" altLang="en-US" sz="1600" dirty="0"/>
              <a:t>스타일을 응용하여 리스트로 메뉴 만들기  </a:t>
            </a:r>
            <a:endParaRPr lang="ko-KR" altLang="en-US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18" y="1192722"/>
            <a:ext cx="6924860" cy="436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로 표 꾸미기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74" y="1190298"/>
            <a:ext cx="8163252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표 테두리 제어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border</a:t>
            </a:r>
          </a:p>
        </p:txBody>
      </p:sp>
      <p:sp>
        <p:nvSpPr>
          <p:cNvPr id="7" name="내용 개체 틀 3"/>
          <p:cNvSpPr>
            <a:spLocks noGrp="1"/>
          </p:cNvSpPr>
          <p:nvPr/>
        </p:nvSpPr>
        <p:spPr>
          <a:xfrm>
            <a:off x="876300" y="1213595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smtClean="0"/>
              <a:t>border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표 테두리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border-collapse </a:t>
            </a:r>
            <a:r>
              <a:rPr lang="en-US" altLang="ko-KR" dirty="0"/>
              <a:t>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739308" y="2149699"/>
            <a:ext cx="5719744" cy="4030483"/>
            <a:chOff x="1229634" y="1844824"/>
            <a:chExt cx="5719744" cy="4030483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 : </a:t>
              </a:r>
              <a:r>
                <a:rPr lang="en-US" altLang="ko-KR" sz="1400" b="1" dirty="0"/>
                <a:t>1px solid </a:t>
              </a:r>
              <a:r>
                <a:rPr lang="en-US" altLang="ko-KR" sz="1400" b="1" dirty="0" smtClean="0"/>
                <a:t>blue;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테두리 두께</a:t>
              </a:r>
              <a:endParaRPr lang="en-US" altLang="ko-KR" sz="1000" dirty="0" smtClean="0"/>
            </a:p>
            <a:p>
              <a:r>
                <a:rPr lang="en-US" altLang="ko-KR" sz="1000" dirty="0" smtClean="0"/>
                <a:t>1 </a:t>
              </a:r>
              <a:r>
                <a:rPr lang="ko-KR" altLang="en-US" sz="1000" dirty="0" smtClean="0"/>
                <a:t>픽셀</a:t>
              </a:r>
              <a:endParaRPr lang="ko-KR" altLang="en-US" sz="1000" dirty="0"/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실선</a:t>
              </a:r>
              <a:endParaRPr lang="ko-KR" altLang="en-US" sz="1000" dirty="0"/>
            </a:p>
          </p:txBody>
        </p:sp>
        <p:sp>
          <p:nvSpPr>
            <p:cNvPr id="18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파란색</a:t>
              </a:r>
              <a:endParaRPr lang="ko-KR" altLang="en-US" sz="1000" dirty="0"/>
            </a:p>
          </p:txBody>
        </p:sp>
        <p:sp>
          <p:nvSpPr>
            <p:cNvPr id="19" name="자유형 18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점선</a:t>
              </a:r>
              <a:endParaRPr lang="ko-KR" altLang="en-US" sz="1000" dirty="0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solid blue;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border-collapse : </a:t>
              </a:r>
              <a:r>
                <a:rPr lang="en-US" altLang="ko-KR" sz="1400" b="1" dirty="0"/>
                <a:t>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 smtClean="0"/>
                <a:t>	border : </a:t>
              </a:r>
              <a:r>
                <a:rPr lang="en-US" altLang="ko-KR" sz="1400" dirty="0"/>
                <a:t>1px dotted </a:t>
              </a:r>
              <a:r>
                <a:rPr lang="en-US" altLang="ko-KR" sz="1400" dirty="0" smtClean="0"/>
                <a:t>green;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표와 셀의 테두리를 합친 결과</a:t>
              </a:r>
              <a:endParaRPr lang="ko-KR" altLang="en-US" sz="10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9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smtClean="0"/>
                <a:t>모든</a:t>
              </a:r>
              <a:r>
                <a:rPr lang="en-US" altLang="ko-KR" sz="1000" dirty="0" smtClean="0"/>
                <a:t> &lt;td&gt;, &lt;</a:t>
              </a:r>
              <a:r>
                <a:rPr lang="en-US" altLang="ko-KR" sz="1000" dirty="0" err="1" smtClean="0"/>
                <a:t>th</a:t>
              </a:r>
              <a:r>
                <a:rPr lang="en-US" altLang="ko-KR" sz="1000" dirty="0" smtClean="0"/>
                <a:t>&gt;</a:t>
              </a:r>
              <a:r>
                <a:rPr lang="ko-KR" altLang="en-US" sz="1000" dirty="0" smtClean="0"/>
                <a:t>에 적용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7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셀 크기 제어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, width height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967389" y="1134824"/>
            <a:ext cx="5971221" cy="4588352"/>
            <a:chOff x="1457284" y="1484784"/>
            <a:chExt cx="5971221" cy="4588352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b="1" dirty="0" err="1" smtClean="0">
                  <a:cs typeface="Arial" panose="020B0604020202020204" pitchFamily="34" charset="0"/>
                </a:rPr>
                <a:t>th</a:t>
              </a:r>
              <a:r>
                <a:rPr lang="en-US" altLang="ko-KR" sz="1400" b="1" dirty="0" smtClean="0">
                  <a:cs typeface="Arial" panose="020B0604020202020204" pitchFamily="34" charset="0"/>
                </a:rPr>
                <a:t> </a:t>
              </a:r>
              <a:r>
                <a:rPr lang="en-US" altLang="ko-KR" sz="1400" b="1" dirty="0">
                  <a:cs typeface="Arial" panose="020B0604020202020204" pitchFamily="34" charset="0"/>
                </a:rPr>
                <a:t>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40px;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height : </a:t>
              </a:r>
              <a:r>
                <a:rPr lang="en-US" altLang="ko-KR" sz="1400" dirty="0">
                  <a:cs typeface="Arial" panose="020B0604020202020204" pitchFamily="34" charset="0"/>
                </a:rPr>
                <a:t>20px;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	width : </a:t>
              </a:r>
              <a:r>
                <a:rPr lang="en-US" altLang="ko-KR" sz="1400" dirty="0">
                  <a:cs typeface="Arial" panose="020B0604020202020204" pitchFamily="34" charset="0"/>
                </a:rPr>
                <a:t>100px;</a:t>
              </a:r>
            </a:p>
            <a:p>
              <a:pPr defTabSz="180000"/>
              <a:r>
                <a:rPr lang="en-US" altLang="ko-KR" sz="1400" dirty="0" smtClean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height : </a:t>
              </a:r>
              <a:r>
                <a:rPr lang="en-US" altLang="ko-KR" sz="1400" dirty="0"/>
                <a:t>40px;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smtClean="0"/>
                <a:t>td</a:t>
              </a:r>
              <a:r>
                <a:rPr lang="en-US" altLang="ko-KR" sz="1400" b="1" dirty="0"/>
                <a:t>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height : </a:t>
              </a:r>
              <a:r>
                <a:rPr lang="en-US" altLang="ko-KR" sz="1400" b="1" dirty="0"/>
                <a:t>20px;</a:t>
              </a:r>
            </a:p>
            <a:p>
              <a:pPr defTabSz="180000"/>
              <a:r>
                <a:rPr lang="en-US" altLang="ko-KR" sz="1400" dirty="0" smtClean="0"/>
                <a:t>	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 smtClean="0"/>
                <a:t>}</a:t>
              </a:r>
            </a:p>
          </p:txBody>
        </p:sp>
        <p:sp>
          <p:nvSpPr>
            <p:cNvPr id="49" name="타원 48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>
                  <a:solidFill>
                    <a:srgbClr val="C00000"/>
                  </a:solidFill>
                </a:rPr>
                <a:t>2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4" name="모서리가 둥근 사각형 설명선 53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33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배경색과 테두리 효과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092243" y="1659285"/>
            <a:ext cx="7721514" cy="3539430"/>
            <a:chOff x="755576" y="1700808"/>
            <a:chExt cx="7721514" cy="353943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dirty="0"/>
                <a:t>table </a:t>
              </a:r>
              <a:r>
                <a:rPr lang="en-US" altLang="ko-KR" sz="1400" dirty="0" smtClean="0"/>
                <a:t>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border-collapse : collapse;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text-align </a:t>
              </a:r>
              <a:r>
                <a:rPr lang="en-US" altLang="ko-KR" sz="1400" dirty="0"/>
                <a:t>: left;</a:t>
              </a:r>
            </a:p>
            <a:p>
              <a:pPr defTabSz="180000"/>
              <a:r>
                <a:rPr lang="en-US" altLang="ko-KR" sz="1400" dirty="0" smtClean="0"/>
                <a:t>	padding : </a:t>
              </a:r>
              <a:r>
                <a:rPr lang="en-US" altLang="ko-KR" sz="1400" dirty="0"/>
                <a:t>10px;</a:t>
              </a:r>
            </a:p>
            <a:p>
              <a:pPr defTabSz="180000"/>
              <a:r>
                <a:rPr lang="en-US" altLang="ko-KR" sz="1400" dirty="0" smtClean="0"/>
                <a:t>	height : 20px;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dirty="0" smtClean="0"/>
                <a:t>width : </a:t>
              </a:r>
              <a:r>
                <a:rPr lang="en-US" altLang="ko-KR" sz="1400" dirty="0"/>
                <a:t>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 smtClean="0"/>
                <a:t>thead</a:t>
              </a:r>
              <a:r>
                <a:rPr lang="en-US" altLang="ko-KR" sz="1400" b="1" dirty="0" smtClean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</a:t>
              </a:r>
              <a:r>
                <a:rPr lang="ko-KR" altLang="en-US" sz="1400" dirty="0" smtClean="0"/>
                <a:t>셀 </a:t>
              </a:r>
              <a:r>
                <a:rPr lang="ko-KR" altLang="en-US" sz="1400" dirty="0"/>
                <a:t>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background </a:t>
              </a:r>
              <a:r>
                <a:rPr lang="en-US" altLang="ko-KR" sz="1400" b="1" dirty="0"/>
                <a:t>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 smtClean="0"/>
                <a:t>	color </a:t>
              </a:r>
              <a:r>
                <a:rPr lang="en-US" altLang="ko-KR" sz="1400" b="1" dirty="0"/>
                <a:t>: </a:t>
              </a:r>
              <a:r>
                <a:rPr lang="en-US" altLang="ko-KR" sz="1400" b="1" dirty="0" smtClean="0"/>
                <a:t>yellow;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</a:t>
              </a:r>
              <a:r>
                <a:rPr lang="ko-KR" altLang="en-US" sz="1400" dirty="0" smtClean="0"/>
                <a:t>회색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border-bottom : </a:t>
              </a:r>
              <a:r>
                <a:rPr lang="en-US" altLang="ko-KR" sz="1400" b="1" dirty="0"/>
                <a:t>1px solid gray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오른쪽 중괄호 45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707902" y="4077066"/>
              <a:ext cx="888161" cy="847853"/>
              <a:chOff x="3729162" y="3986771"/>
              <a:chExt cx="842839" cy="763282"/>
            </a:xfrm>
          </p:grpSpPr>
          <p:sp>
            <p:nvSpPr>
              <p:cNvPr id="49" name="자유형 48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5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F1ADDEB0-ACF9-49F5-BEB4-036FF4245D1B}"/>
              </a:ext>
            </a:extLst>
          </p:cNvPr>
          <p:cNvSpPr txBox="1">
            <a:spLocks/>
          </p:cNvSpPr>
          <p:nvPr/>
        </p:nvSpPr>
        <p:spPr>
          <a:xfrm>
            <a:off x="612648" y="550575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줄무늬 만들기</a:t>
            </a:r>
            <a:endParaRPr lang="en-US" altLang="ko-KR" b="0" dirty="0">
              <a:solidFill>
                <a:srgbClr val="775F55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0" name="내용 개체 틀 9"/>
          <p:cNvSpPr>
            <a:spLocks noGrp="1"/>
          </p:cNvSpPr>
          <p:nvPr/>
        </p:nvSpPr>
        <p:spPr>
          <a:xfrm>
            <a:off x="982846" y="1242725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911815" y="2250837"/>
            <a:ext cx="8113775" cy="2162040"/>
            <a:chOff x="395537" y="2203064"/>
            <a:chExt cx="8113775" cy="2162040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0000"/>
              <a:r>
                <a:rPr lang="en-US" altLang="ko-KR" sz="1400" dirty="0" err="1" smtClean="0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smtClean="0"/>
                <a:t>yellow;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 smtClean="0"/>
                <a:t>짝수 </a:t>
              </a:r>
              <a:r>
                <a:rPr lang="en-US" altLang="ko-KR" sz="1400" dirty="0" smtClean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 smtClean="0"/>
                <a:t>&gt;</a:t>
              </a:r>
              <a:r>
                <a:rPr lang="ko-KR" altLang="en-US" sz="1400" dirty="0" smtClean="0"/>
                <a:t>에 적용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background : </a:t>
              </a:r>
              <a:r>
                <a:rPr lang="en-US" altLang="ko-KR" sz="1400" dirty="0" err="1" smtClean="0"/>
                <a:t>aliceblue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자유형 33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5" name="왼쪽 중괄호 34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6" name="모서리가 둥근 사각형 설명선 35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087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3CC29F-E20B-4EA9-9A50-ADE6542EF636}"/>
              </a:ext>
            </a:extLst>
          </p:cNvPr>
          <p:cNvSpPr txBox="1">
            <a:spLocks/>
          </p:cNvSpPr>
          <p:nvPr/>
        </p:nvSpPr>
        <p:spPr>
          <a:xfrm>
            <a:off x="612648" y="53769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HTML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문서에 </a:t>
            </a: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CSS3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스타일 시트 만들기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A61AE82-86EA-4EF5-90E9-49B256509F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문서에 </a:t>
            </a:r>
            <a:r>
              <a:rPr lang="en-US" altLang="ko-KR" dirty="0"/>
              <a:t>CSS3 </a:t>
            </a:r>
            <a:r>
              <a:rPr lang="ko-KR" altLang="en-US" dirty="0"/>
              <a:t>스타일 시트 만드는 방법 </a:t>
            </a:r>
            <a:r>
              <a:rPr lang="en-US" altLang="ko-KR" dirty="0"/>
              <a:t>3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&lt;style&gt;&lt;/style&gt; </a:t>
            </a:r>
            <a:r>
              <a:rPr lang="ko-KR" altLang="en-US" dirty="0"/>
              <a:t>태그에 스타일 시트 작성</a:t>
            </a:r>
          </a:p>
          <a:p>
            <a:pPr lvl="1"/>
            <a:r>
              <a:rPr lang="en-US" altLang="ko-KR" dirty="0"/>
              <a:t>style </a:t>
            </a:r>
            <a:r>
              <a:rPr lang="ko-KR" altLang="en-US" dirty="0"/>
              <a:t>속성에 스타일 시트 작성</a:t>
            </a:r>
          </a:p>
          <a:p>
            <a:pPr lvl="1"/>
            <a:r>
              <a:rPr lang="ko-KR" altLang="en-US" dirty="0"/>
              <a:t>스타일 시트를 별도 파일로 작성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&lt;link&gt; </a:t>
            </a:r>
            <a:r>
              <a:rPr lang="ko-KR" altLang="en-US" dirty="0"/>
              <a:t>태그나 </a:t>
            </a:r>
            <a:r>
              <a:rPr lang="en-US" altLang="ko-KR" dirty="0"/>
              <a:t>@import</a:t>
            </a:r>
            <a:r>
              <a:rPr lang="ko-KR" altLang="en-US" dirty="0"/>
              <a:t>로 불러 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50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마우스가 올라오면 행의 배경색이 변하는 표 만들기</a:t>
            </a:r>
            <a:r>
              <a:rPr lang="ko-KR" altLang="en-US" sz="1600" dirty="0" smtClean="0"/>
              <a:t> 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161" y="1153579"/>
            <a:ext cx="6832043" cy="42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2441544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스타일로 폼 꾸미기</a:t>
            </a:r>
            <a:r>
              <a:rPr lang="ko-KR" altLang="en-US" sz="1600" dirty="0" smtClean="0"/>
              <a:t> 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 </a:t>
            </a:r>
            <a:r>
              <a:rPr lang="en-US" altLang="ko-KR" sz="1050" dirty="0" smtClean="0"/>
              <a:t>html</a:t>
            </a:r>
            <a:r>
              <a:rPr lang="ko-KR" altLang="en-US" sz="1050" dirty="0" smtClean="0"/>
              <a:t>소스를 작성하고 </a:t>
            </a:r>
            <a:r>
              <a:rPr lang="ko-KR" altLang="en-US" sz="1050" dirty="0" err="1" smtClean="0"/>
              <a:t>게시하시오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별 </a:t>
            </a:r>
            <a:r>
              <a:rPr lang="ko-KR" altLang="en-US" sz="1050" dirty="0"/>
              <a:t>두개 이니 소스 및 결과 캡쳐</a:t>
            </a:r>
            <a:r>
              <a:rPr lang="en-US" altLang="ko-KR" sz="1050" dirty="0"/>
              <a:t>.. </a:t>
            </a:r>
            <a:r>
              <a:rPr lang="ko-KR" altLang="en-US" sz="1050" dirty="0"/>
              <a:t>소스는 설명을 기입할 것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091" y="1233354"/>
            <a:ext cx="6608471" cy="37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/>
              <a:t>다음 </a:t>
            </a:r>
            <a:r>
              <a:rPr lang="en-US" altLang="ko-KR" sz="1800" dirty="0" err="1"/>
              <a:t>css</a:t>
            </a:r>
            <a:r>
              <a:rPr lang="ko-KR" altLang="en-US" sz="1800" dirty="0"/>
              <a:t> 속성들을 정리하여 </a:t>
            </a:r>
            <a:r>
              <a:rPr lang="ko-KR" altLang="en-US" sz="1800" dirty="0" err="1"/>
              <a:t>필기하시오</a:t>
            </a:r>
            <a:endParaRPr lang="en-US" altLang="ko-KR" sz="1400" dirty="0"/>
          </a:p>
          <a:p>
            <a:pPr>
              <a:spcBef>
                <a:spcPct val="0"/>
              </a:spcBef>
            </a:pPr>
            <a:r>
              <a:rPr lang="en-US" altLang="ko-KR" sz="1400" dirty="0"/>
              <a:t>- </a:t>
            </a:r>
            <a:r>
              <a:rPr lang="ko-KR" altLang="en-US" sz="1400" dirty="0"/>
              <a:t>당분간 익숙할 때까지 쪽지에 써서 들고 다니면서 외워라</a:t>
            </a:r>
            <a:r>
              <a:rPr lang="en-US" altLang="ko-KR" sz="14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7C01D-D416-4ED5-B329-C74719F6C032}"/>
              </a:ext>
            </a:extLst>
          </p:cNvPr>
          <p:cNvSpPr/>
          <p:nvPr/>
        </p:nvSpPr>
        <p:spPr>
          <a:xfrm>
            <a:off x="1507050" y="2630142"/>
            <a:ext cx="4953000" cy="17666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 </a:t>
            </a:r>
            <a:r>
              <a:rPr lang="ko-KR" altLang="en-US" dirty="0" err="1"/>
              <a:t>셀렉터</a:t>
            </a:r>
            <a:r>
              <a:rPr lang="ko-KR" altLang="en-US" dirty="0"/>
              <a:t> 만드는 방법을 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텍스트 꾸미기를 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웹 페이지에 색과 모양을 꾸밀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의 박스 모델을 이해하고 다룰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태그의 배경과 테두리 등을 꾸밀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자바스크립트를 배워보자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83CC29F-E20B-4EA9-9A50-ADE6542EF636}"/>
              </a:ext>
            </a:extLst>
          </p:cNvPr>
          <p:cNvSpPr txBox="1">
            <a:spLocks/>
          </p:cNvSpPr>
          <p:nvPr/>
        </p:nvSpPr>
        <p:spPr>
          <a:xfrm>
            <a:off x="612648" y="53769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auto">
              <a:spcAft>
                <a:spcPts val="0"/>
              </a:spcAft>
              <a:buClrTx/>
            </a:pPr>
            <a:r>
              <a:rPr lang="en-US" altLang="ko-KR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&lt;style&gt; </a:t>
            </a:r>
            <a:r>
              <a:rPr lang="ko-KR" altLang="en-US" b="0" dirty="0">
                <a:solidFill>
                  <a:srgbClr val="775F55"/>
                </a:solidFill>
                <a:latin typeface="맑은 고딕"/>
                <a:ea typeface="맑은 고딕" panose="020B0503020000020004" pitchFamily="50" charset="-127"/>
              </a:rPr>
              <a:t>태그에 스타일 시트 만들기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9C87BEA-349F-4271-9E4C-53F7D1E9C23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340767"/>
            <a:ext cx="8153400" cy="5985685"/>
          </a:xfrm>
        </p:spPr>
        <p:txBody>
          <a:bodyPr>
            <a:normAutofit/>
          </a:bodyPr>
          <a:lstStyle/>
          <a:p>
            <a:r>
              <a:rPr lang="ko-KR" altLang="en-US" dirty="0"/>
              <a:t>전형적인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</a:t>
            </a:r>
            <a:r>
              <a:rPr lang="en-US" altLang="ko-KR" dirty="0"/>
              <a:t>&lt;head&gt; </a:t>
            </a:r>
            <a:r>
              <a:rPr lang="ko-KR" altLang="en-US" dirty="0"/>
              <a:t>태그 내에서만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/>
              <a:t>스타일 시트들이 합쳐 사용</a:t>
            </a:r>
          </a:p>
          <a:p>
            <a:pPr lvl="1"/>
            <a:r>
              <a:rPr lang="en-US" altLang="ko-KR" dirty="0"/>
              <a:t>&lt;style&gt; </a:t>
            </a:r>
            <a:r>
              <a:rPr lang="ko-KR" altLang="en-US" dirty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14" name="직사각형 4">
            <a:extLst>
              <a:ext uri="{FF2B5EF4-FFF2-40B4-BE49-F238E27FC236}">
                <a16:creationId xmlns:a16="http://schemas.microsoft.com/office/drawing/2014/main" id="{4C654BF5-FFEF-41C0-B3EB-0A2344C3C0BD}"/>
              </a:ext>
            </a:extLst>
          </p:cNvPr>
          <p:cNvSpPr/>
          <p:nvPr/>
        </p:nvSpPr>
        <p:spPr>
          <a:xfrm>
            <a:off x="1475656" y="1916832"/>
            <a:ext cx="5388783" cy="2732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h3 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	span 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498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47957</TotalTime>
  <Words>10338</Words>
  <Application>Microsoft Office PowerPoint</Application>
  <PresentationFormat>A4 용지(210x297mm)</PresentationFormat>
  <Paragraphs>1711</Paragraphs>
  <Slides>83</Slides>
  <Notes>25</Notes>
  <HiddenSlides>8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83</vt:i4>
      </vt:variant>
    </vt:vector>
  </HeadingPairs>
  <TitlesOfParts>
    <vt:vector size="102" baseType="lpstr">
      <vt:lpstr>HY나무L</vt:lpstr>
      <vt:lpstr>가는각진제목체</vt:lpstr>
      <vt:lpstr>굴림</vt:lpstr>
      <vt:lpstr>궁서체</vt:lpstr>
      <vt:lpstr>돋움</vt:lpstr>
      <vt:lpstr>맑은 고딕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Wingdings</vt:lpstr>
      <vt:lpstr>Wingdings 2</vt:lpstr>
      <vt:lpstr>1_Default Design</vt:lpstr>
      <vt:lpstr>기본 디자인</vt:lpstr>
      <vt:lpstr>3_Default Design</vt:lpstr>
      <vt:lpstr>2-2. CSS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401-PC</cp:lastModifiedBy>
  <cp:revision>2887</cp:revision>
  <cp:lastPrinted>2015-10-28T04:44:44Z</cp:lastPrinted>
  <dcterms:created xsi:type="dcterms:W3CDTF">2003-10-22T07:02:37Z</dcterms:created>
  <dcterms:modified xsi:type="dcterms:W3CDTF">2023-05-08T23:54:28Z</dcterms:modified>
</cp:coreProperties>
</file>